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9"/>
  </p:notesMasterIdLst>
  <p:handoutMasterIdLst>
    <p:handoutMasterId r:id="rId90"/>
  </p:handoutMasterIdLst>
  <p:sldIdLst>
    <p:sldId id="464" r:id="rId5"/>
    <p:sldId id="258" r:id="rId6"/>
    <p:sldId id="259" r:id="rId7"/>
    <p:sldId id="261" r:id="rId8"/>
    <p:sldId id="508" r:id="rId9"/>
    <p:sldId id="509" r:id="rId10"/>
    <p:sldId id="510" r:id="rId11"/>
    <p:sldId id="512" r:id="rId12"/>
    <p:sldId id="602" r:id="rId13"/>
    <p:sldId id="507" r:id="rId14"/>
    <p:sldId id="515" r:id="rId15"/>
    <p:sldId id="516" r:id="rId16"/>
    <p:sldId id="583" r:id="rId17"/>
    <p:sldId id="517" r:id="rId18"/>
    <p:sldId id="609" r:id="rId19"/>
    <p:sldId id="518" r:id="rId20"/>
    <p:sldId id="519" r:id="rId21"/>
    <p:sldId id="520" r:id="rId22"/>
    <p:sldId id="521" r:id="rId23"/>
    <p:sldId id="522" r:id="rId24"/>
    <p:sldId id="514" r:id="rId25"/>
    <p:sldId id="652" r:id="rId26"/>
    <p:sldId id="523" r:id="rId27"/>
    <p:sldId id="610" r:id="rId28"/>
    <p:sldId id="524" r:id="rId29"/>
    <p:sldId id="525" r:id="rId30"/>
    <p:sldId id="511" r:id="rId31"/>
    <p:sldId id="603" r:id="rId32"/>
    <p:sldId id="526" r:id="rId33"/>
    <p:sldId id="527" r:id="rId34"/>
    <p:sldId id="625" r:id="rId35"/>
    <p:sldId id="626" r:id="rId36"/>
    <p:sldId id="528" r:id="rId37"/>
    <p:sldId id="575" r:id="rId38"/>
    <p:sldId id="576" r:id="rId39"/>
    <p:sldId id="577" r:id="rId40"/>
    <p:sldId id="627" r:id="rId41"/>
    <p:sldId id="628" r:id="rId42"/>
    <p:sldId id="629" r:id="rId43"/>
    <p:sldId id="578" r:id="rId44"/>
    <p:sldId id="612" r:id="rId45"/>
    <p:sldId id="630" r:id="rId46"/>
    <p:sldId id="529" r:id="rId47"/>
    <p:sldId id="580" r:id="rId48"/>
    <p:sldId id="530" r:id="rId49"/>
    <p:sldId id="581" r:id="rId50"/>
    <p:sldId id="582" r:id="rId51"/>
    <p:sldId id="532" r:id="rId52"/>
    <p:sldId id="584" r:id="rId53"/>
    <p:sldId id="608" r:id="rId54"/>
    <p:sldId id="534" r:id="rId55"/>
    <p:sldId id="535" r:id="rId56"/>
    <p:sldId id="536" r:id="rId57"/>
    <p:sldId id="537" r:id="rId58"/>
    <p:sldId id="538" r:id="rId59"/>
    <p:sldId id="631" r:id="rId60"/>
    <p:sldId id="632" r:id="rId61"/>
    <p:sldId id="539" r:id="rId62"/>
    <p:sldId id="605" r:id="rId63"/>
    <p:sldId id="558" r:id="rId64"/>
    <p:sldId id="614" r:id="rId65"/>
    <p:sldId id="560" r:id="rId66"/>
    <p:sldId id="559" r:id="rId67"/>
    <p:sldId id="601" r:id="rId68"/>
    <p:sldId id="561" r:id="rId69"/>
    <p:sldId id="615" r:id="rId70"/>
    <p:sldId id="619" r:id="rId71"/>
    <p:sldId id="620" r:id="rId72"/>
    <p:sldId id="622" r:id="rId73"/>
    <p:sldId id="623" r:id="rId74"/>
    <p:sldId id="624" r:id="rId75"/>
    <p:sldId id="562" r:id="rId76"/>
    <p:sldId id="606" r:id="rId77"/>
    <p:sldId id="563" r:id="rId78"/>
    <p:sldId id="564" r:id="rId79"/>
    <p:sldId id="565" r:id="rId80"/>
    <p:sldId id="566" r:id="rId81"/>
    <p:sldId id="568" r:id="rId82"/>
    <p:sldId id="567" r:id="rId83"/>
    <p:sldId id="635" r:id="rId84"/>
    <p:sldId id="636" r:id="rId85"/>
    <p:sldId id="637" r:id="rId86"/>
    <p:sldId id="373" r:id="rId87"/>
    <p:sldId id="438" r:id="rId8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bie pence" initials="dp" lastIdx="4" clrIdx="0">
    <p:extLst/>
  </p:cmAuthor>
  <p:cmAuthor id="2" name="Pence, Debbie [KHPA]" initials="PD" lastIdx="13" clrIdx="1"/>
  <p:cmAuthor id="3" name="armiller" initials="am" lastIdx="24" clrIdx="2"/>
  <p:cmAuthor id="4" name="Allison Miller" initials="AM" lastIdx="1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a:srgbClr val="F1AD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87657" autoAdjust="0"/>
  </p:normalViewPr>
  <p:slideViewPr>
    <p:cSldViewPr>
      <p:cViewPr>
        <p:scale>
          <a:sx n="110" d="100"/>
          <a:sy n="110" d="100"/>
        </p:scale>
        <p:origin x="-1644" y="36"/>
      </p:cViewPr>
      <p:guideLst>
        <p:guide orient="horz" pos="2160"/>
        <p:guide pos="2880"/>
      </p:guideLst>
    </p:cSldViewPr>
  </p:slideViewPr>
  <p:outlineViewPr>
    <p:cViewPr>
      <p:scale>
        <a:sx n="33" d="100"/>
        <a:sy n="33" d="100"/>
      </p:scale>
      <p:origin x="0" y="18654"/>
    </p:cViewPr>
  </p:outlineViewPr>
  <p:notesTextViewPr>
    <p:cViewPr>
      <p:scale>
        <a:sx n="1" d="1"/>
        <a:sy n="1" d="1"/>
      </p:scale>
      <p:origin x="0" y="0"/>
    </p:cViewPr>
  </p:notesTextViewPr>
  <p:sorterViewPr>
    <p:cViewPr>
      <p:scale>
        <a:sx n="100" d="100"/>
        <a:sy n="100" d="100"/>
      </p:scale>
      <p:origin x="0" y="11838"/>
    </p:cViewPr>
  </p:sorterViewPr>
  <p:notesViewPr>
    <p:cSldViewPr>
      <p:cViewPr varScale="1">
        <p:scale>
          <a:sx n="86" d="100"/>
          <a:sy n="86" d="100"/>
        </p:scale>
        <p:origin x="-312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525AA-382A-4819-ADEB-F8072E61566C}"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en-US"/>
        </a:p>
      </dgm:t>
    </dgm:pt>
    <dgm:pt modelId="{5D693195-CD71-4F8B-A62E-C27795F1A3AA}">
      <dgm:prSet phldrT="[Text]"/>
      <dgm:spPr>
        <a:solidFill>
          <a:srgbClr val="002569"/>
        </a:solidFill>
        <a:ln>
          <a:solidFill>
            <a:srgbClr val="002569"/>
          </a:solidFill>
        </a:ln>
      </dgm:spPr>
      <dgm:t>
        <a:bodyPr/>
        <a:lstStyle/>
        <a:p>
          <a:r>
            <a:rPr lang="en-US" dirty="0" smtClean="0"/>
            <a:t>Check Eligibility </a:t>
          </a:r>
          <a:endParaRPr lang="en-US" dirty="0"/>
        </a:p>
      </dgm:t>
    </dgm:pt>
    <dgm:pt modelId="{B4344FBE-FFFC-4F32-A1C4-25CFAE2CFD7E}" type="parTrans" cxnId="{FF6A1717-400C-41E5-9A2A-E6D7A967245B}">
      <dgm:prSet/>
      <dgm:spPr/>
      <dgm:t>
        <a:bodyPr/>
        <a:lstStyle/>
        <a:p>
          <a:endParaRPr lang="en-US"/>
        </a:p>
      </dgm:t>
    </dgm:pt>
    <dgm:pt modelId="{120C78C9-A3FA-4CA2-8F34-7F901883F285}" type="sibTrans" cxnId="{FF6A1717-400C-41E5-9A2A-E6D7A967245B}">
      <dgm:prSet/>
      <dgm:spPr/>
      <dgm:t>
        <a:bodyPr/>
        <a:lstStyle/>
        <a:p>
          <a:endParaRPr lang="en-US"/>
        </a:p>
      </dgm:t>
    </dgm:pt>
    <dgm:pt modelId="{5D5B73CD-7F97-4EA3-82C2-27F2ADF981C9}">
      <dgm:prSet phldrT="[Text]" custT="1"/>
      <dgm:spPr>
        <a:ln>
          <a:solidFill>
            <a:srgbClr val="F1AD02"/>
          </a:solidFill>
        </a:ln>
      </dgm:spPr>
      <dgm:t>
        <a:bodyPr/>
        <a:lstStyle/>
        <a:p>
          <a:r>
            <a:rPr lang="en-US" sz="1400" dirty="0" smtClean="0"/>
            <a:t>A self-assessment to check for potential eligibility.</a:t>
          </a:r>
          <a:endParaRPr lang="en-US" sz="1400" dirty="0"/>
        </a:p>
      </dgm:t>
    </dgm:pt>
    <dgm:pt modelId="{AEFE61E5-E0CC-4629-AA29-83DF6044AA04}" type="parTrans" cxnId="{EA93D394-1478-488B-800C-FAA0B32E2AD8}">
      <dgm:prSet/>
      <dgm:spPr/>
      <dgm:t>
        <a:bodyPr/>
        <a:lstStyle/>
        <a:p>
          <a:endParaRPr lang="en-US"/>
        </a:p>
      </dgm:t>
    </dgm:pt>
    <dgm:pt modelId="{593A2C58-534D-473E-B6C5-360E2CE99F9D}" type="sibTrans" cxnId="{EA93D394-1478-488B-800C-FAA0B32E2AD8}">
      <dgm:prSet/>
      <dgm:spPr/>
      <dgm:t>
        <a:bodyPr/>
        <a:lstStyle/>
        <a:p>
          <a:endParaRPr lang="en-US"/>
        </a:p>
      </dgm:t>
    </dgm:pt>
    <dgm:pt modelId="{13418449-F9BA-4309-93CE-CBB6020B20D1}">
      <dgm:prSet phldrT="[Text]"/>
      <dgm:spPr>
        <a:solidFill>
          <a:srgbClr val="002569"/>
        </a:solidFill>
      </dgm:spPr>
      <dgm:t>
        <a:bodyPr/>
        <a:lstStyle/>
        <a:p>
          <a:r>
            <a:rPr lang="en-US" dirty="0" smtClean="0"/>
            <a:t>Apply for Medical Assistance</a:t>
          </a:r>
          <a:endParaRPr lang="en-US" dirty="0"/>
        </a:p>
      </dgm:t>
    </dgm:pt>
    <dgm:pt modelId="{1367EECF-35B2-4931-8F5C-FD5F3B95CE16}" type="parTrans" cxnId="{BF213E91-C328-44CC-86B6-34A87E5B14EC}">
      <dgm:prSet/>
      <dgm:spPr/>
      <dgm:t>
        <a:bodyPr/>
        <a:lstStyle/>
        <a:p>
          <a:endParaRPr lang="en-US"/>
        </a:p>
      </dgm:t>
    </dgm:pt>
    <dgm:pt modelId="{B15516D8-5C59-4FAF-9A8F-1C19C02395D7}" type="sibTrans" cxnId="{BF213E91-C328-44CC-86B6-34A87E5B14EC}">
      <dgm:prSet/>
      <dgm:spPr/>
      <dgm:t>
        <a:bodyPr/>
        <a:lstStyle/>
        <a:p>
          <a:endParaRPr lang="en-US"/>
        </a:p>
      </dgm:t>
    </dgm:pt>
    <dgm:pt modelId="{4AE9F5E8-B78A-4272-833B-B0B0C2C4555A}">
      <dgm:prSet phldrT="[Text]" custT="1"/>
      <dgm:spPr>
        <a:ln>
          <a:solidFill>
            <a:srgbClr val="F1AD02"/>
          </a:solidFill>
        </a:ln>
      </dgm:spPr>
      <dgm:t>
        <a:bodyPr/>
        <a:lstStyle/>
        <a:p>
          <a:r>
            <a:rPr lang="en-US" sz="1400" dirty="0" smtClean="0"/>
            <a:t>Web-based application for all medical programs.</a:t>
          </a:r>
          <a:endParaRPr lang="en-US" sz="1400" dirty="0"/>
        </a:p>
      </dgm:t>
    </dgm:pt>
    <dgm:pt modelId="{FA0B81A3-7D15-4879-9054-5A7A9BC6274A}" type="parTrans" cxnId="{06C21129-3E1D-4644-A9D8-EA37CB3ECEEE}">
      <dgm:prSet/>
      <dgm:spPr/>
      <dgm:t>
        <a:bodyPr/>
        <a:lstStyle/>
        <a:p>
          <a:endParaRPr lang="en-US"/>
        </a:p>
      </dgm:t>
    </dgm:pt>
    <dgm:pt modelId="{ADBFBD6B-46B0-48CB-9E9D-C9BC09BD7C29}" type="sibTrans" cxnId="{06C21129-3E1D-4644-A9D8-EA37CB3ECEEE}">
      <dgm:prSet/>
      <dgm:spPr/>
      <dgm:t>
        <a:bodyPr/>
        <a:lstStyle/>
        <a:p>
          <a:endParaRPr lang="en-US"/>
        </a:p>
      </dgm:t>
    </dgm:pt>
    <dgm:pt modelId="{40268B9F-19A8-44E7-963D-FB0A338B5F73}">
      <dgm:prSet phldrT="[Text]"/>
      <dgm:spPr>
        <a:solidFill>
          <a:srgbClr val="002569"/>
        </a:solidFill>
      </dgm:spPr>
      <dgm:t>
        <a:bodyPr/>
        <a:lstStyle/>
        <a:p>
          <a:r>
            <a:rPr lang="en-US" dirty="0" smtClean="0"/>
            <a:t>Access my KanCare</a:t>
          </a:r>
          <a:endParaRPr lang="en-US" dirty="0"/>
        </a:p>
      </dgm:t>
    </dgm:pt>
    <dgm:pt modelId="{85630F0A-DD81-4B89-A6DA-2C9FCE1C5FEC}" type="parTrans" cxnId="{57F13AEB-4DE4-4DC1-B94F-8BDC356BDA35}">
      <dgm:prSet/>
      <dgm:spPr/>
      <dgm:t>
        <a:bodyPr/>
        <a:lstStyle/>
        <a:p>
          <a:endParaRPr lang="en-US"/>
        </a:p>
      </dgm:t>
    </dgm:pt>
    <dgm:pt modelId="{AA83B019-769B-497C-9ACD-D4B5C291F82A}" type="sibTrans" cxnId="{57F13AEB-4DE4-4DC1-B94F-8BDC356BDA35}">
      <dgm:prSet/>
      <dgm:spPr/>
      <dgm:t>
        <a:bodyPr/>
        <a:lstStyle/>
        <a:p>
          <a:endParaRPr lang="en-US"/>
        </a:p>
      </dgm:t>
    </dgm:pt>
    <dgm:pt modelId="{E2725607-0D2C-4BAA-9468-847A595AC4BA}">
      <dgm:prSet phldrT="[Text]" custT="1"/>
      <dgm:spPr>
        <a:ln>
          <a:solidFill>
            <a:srgbClr val="F1AD02"/>
          </a:solidFill>
        </a:ln>
      </dgm:spPr>
      <dgm:t>
        <a:bodyPr/>
        <a:lstStyle/>
        <a:p>
          <a:r>
            <a:rPr lang="en-US" sz="1400" dirty="0" smtClean="0"/>
            <a:t>Access to submitted MCSSP applications.</a:t>
          </a:r>
          <a:endParaRPr lang="en-US" sz="1400" dirty="0"/>
        </a:p>
      </dgm:t>
    </dgm:pt>
    <dgm:pt modelId="{B461D003-9A85-4A0F-89B6-4FD6EAEC101A}" type="parTrans" cxnId="{79482289-8D7F-424E-A3D3-038F19D1F0E5}">
      <dgm:prSet/>
      <dgm:spPr/>
      <dgm:t>
        <a:bodyPr/>
        <a:lstStyle/>
        <a:p>
          <a:endParaRPr lang="en-US"/>
        </a:p>
      </dgm:t>
    </dgm:pt>
    <dgm:pt modelId="{FBE2BED9-DBCF-4CEF-8C7E-933CC2FBB0FD}" type="sibTrans" cxnId="{79482289-8D7F-424E-A3D3-038F19D1F0E5}">
      <dgm:prSet/>
      <dgm:spPr/>
      <dgm:t>
        <a:bodyPr/>
        <a:lstStyle/>
        <a:p>
          <a:endParaRPr lang="en-US"/>
        </a:p>
      </dgm:t>
    </dgm:pt>
    <dgm:pt modelId="{313EA6B0-1D7B-43F6-9E0F-BBF4B8102C08}" type="pres">
      <dgm:prSet presAssocID="{9B8525AA-382A-4819-ADEB-F8072E61566C}" presName="rootNode" presStyleCnt="0">
        <dgm:presLayoutVars>
          <dgm:chMax/>
          <dgm:chPref/>
          <dgm:dir/>
          <dgm:animLvl val="lvl"/>
        </dgm:presLayoutVars>
      </dgm:prSet>
      <dgm:spPr/>
      <dgm:t>
        <a:bodyPr/>
        <a:lstStyle/>
        <a:p>
          <a:endParaRPr lang="en-US"/>
        </a:p>
      </dgm:t>
    </dgm:pt>
    <dgm:pt modelId="{376D6D1D-01C4-41CB-A52A-B98FD9F8C48C}" type="pres">
      <dgm:prSet presAssocID="{5D693195-CD71-4F8B-A62E-C27795F1A3AA}" presName="composite" presStyleCnt="0"/>
      <dgm:spPr/>
    </dgm:pt>
    <dgm:pt modelId="{A8612C6D-544D-42CB-8B8A-4BB988BD9CA5}" type="pres">
      <dgm:prSet presAssocID="{5D693195-CD71-4F8B-A62E-C27795F1A3AA}" presName="ParentText" presStyleLbl="node1" presStyleIdx="0" presStyleCnt="3">
        <dgm:presLayoutVars>
          <dgm:chMax val="1"/>
          <dgm:chPref val="1"/>
          <dgm:bulletEnabled val="1"/>
        </dgm:presLayoutVars>
      </dgm:prSet>
      <dgm:spPr/>
      <dgm:t>
        <a:bodyPr/>
        <a:lstStyle/>
        <a:p>
          <a:endParaRPr lang="en-US"/>
        </a:p>
      </dgm:t>
    </dgm:pt>
    <dgm:pt modelId="{B392439E-D586-4830-949B-7F2E2D620A72}" type="pres">
      <dgm:prSet presAssocID="{5D693195-CD71-4F8B-A62E-C27795F1A3AA}" presName="Image"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41000" b="-41000"/>
          </a:stretch>
        </a:blipFill>
      </dgm:spPr>
    </dgm:pt>
    <dgm:pt modelId="{BB8A1160-32F5-44AB-A046-C9530D6C4CA9}" type="pres">
      <dgm:prSet presAssocID="{5D693195-CD71-4F8B-A62E-C27795F1A3AA}" presName="ChildText" presStyleLbl="fgAcc1" presStyleIdx="0" presStyleCnt="3" custScaleX="173983" custScaleY="65053" custLinFactNeighborX="25540" custLinFactNeighborY="23697">
        <dgm:presLayoutVars>
          <dgm:chMax val="0"/>
          <dgm:chPref val="0"/>
          <dgm:bulletEnabled val="1"/>
        </dgm:presLayoutVars>
      </dgm:prSet>
      <dgm:spPr/>
      <dgm:t>
        <a:bodyPr/>
        <a:lstStyle/>
        <a:p>
          <a:endParaRPr lang="en-US"/>
        </a:p>
      </dgm:t>
    </dgm:pt>
    <dgm:pt modelId="{910A155E-D79D-4B72-B6A8-F92AA73A6B8E}" type="pres">
      <dgm:prSet presAssocID="{120C78C9-A3FA-4CA2-8F34-7F901883F285}" presName="sibTrans" presStyleCnt="0"/>
      <dgm:spPr/>
    </dgm:pt>
    <dgm:pt modelId="{9B2DD2C8-E0FC-483C-A294-FD5F47292ABD}" type="pres">
      <dgm:prSet presAssocID="{13418449-F9BA-4309-93CE-CBB6020B20D1}" presName="composite" presStyleCnt="0"/>
      <dgm:spPr/>
    </dgm:pt>
    <dgm:pt modelId="{14625799-37CC-4B57-948D-DCF89960E658}" type="pres">
      <dgm:prSet presAssocID="{13418449-F9BA-4309-93CE-CBB6020B20D1}" presName="ParentText" presStyleLbl="node1" presStyleIdx="1" presStyleCnt="3">
        <dgm:presLayoutVars>
          <dgm:chMax val="1"/>
          <dgm:chPref val="1"/>
          <dgm:bulletEnabled val="1"/>
        </dgm:presLayoutVars>
      </dgm:prSet>
      <dgm:spPr/>
      <dgm:t>
        <a:bodyPr/>
        <a:lstStyle/>
        <a:p>
          <a:endParaRPr lang="en-US"/>
        </a:p>
      </dgm:t>
    </dgm:pt>
    <dgm:pt modelId="{6318A482-0686-4437-9384-2542A79AAFCE}" type="pres">
      <dgm:prSet presAssocID="{13418449-F9BA-4309-93CE-CBB6020B20D1}" presName="Image"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41000" b="-41000"/>
          </a:stretch>
        </a:blipFill>
      </dgm:spPr>
    </dgm:pt>
    <dgm:pt modelId="{CA659951-3D91-4A7F-A0F1-25CD1CDC1CA5}" type="pres">
      <dgm:prSet presAssocID="{13418449-F9BA-4309-93CE-CBB6020B20D1}" presName="ChildText" presStyleLbl="fgAcc1" presStyleIdx="1" presStyleCnt="3" custScaleX="225154" custScaleY="52851" custLinFactNeighborX="51770" custLinFactNeighborY="14833">
        <dgm:presLayoutVars>
          <dgm:chMax val="0"/>
          <dgm:chPref val="0"/>
          <dgm:bulletEnabled val="1"/>
        </dgm:presLayoutVars>
      </dgm:prSet>
      <dgm:spPr/>
      <dgm:t>
        <a:bodyPr/>
        <a:lstStyle/>
        <a:p>
          <a:endParaRPr lang="en-US"/>
        </a:p>
      </dgm:t>
    </dgm:pt>
    <dgm:pt modelId="{BBA2C05C-DE14-475E-A58E-64E4AF46B860}" type="pres">
      <dgm:prSet presAssocID="{B15516D8-5C59-4FAF-9A8F-1C19C02395D7}" presName="sibTrans" presStyleCnt="0"/>
      <dgm:spPr/>
    </dgm:pt>
    <dgm:pt modelId="{71BC2E8F-7F34-4A58-9E83-8A2E2398D86D}" type="pres">
      <dgm:prSet presAssocID="{40268B9F-19A8-44E7-963D-FB0A338B5F73}" presName="composite" presStyleCnt="0"/>
      <dgm:spPr/>
    </dgm:pt>
    <dgm:pt modelId="{DBC381CD-C7C6-45EC-A2C0-880956B0C013}" type="pres">
      <dgm:prSet presAssocID="{40268B9F-19A8-44E7-963D-FB0A338B5F73}" presName="ParentText" presStyleLbl="node1" presStyleIdx="2" presStyleCnt="3">
        <dgm:presLayoutVars>
          <dgm:chMax val="1"/>
          <dgm:chPref val="1"/>
          <dgm:bulletEnabled val="1"/>
        </dgm:presLayoutVars>
      </dgm:prSet>
      <dgm:spPr/>
      <dgm:t>
        <a:bodyPr/>
        <a:lstStyle/>
        <a:p>
          <a:endParaRPr lang="en-US"/>
        </a:p>
      </dgm:t>
    </dgm:pt>
    <dgm:pt modelId="{51F3EE77-58A4-4667-AFC8-9D0A4A2CF5F5}" type="pres">
      <dgm:prSet presAssocID="{40268B9F-19A8-44E7-963D-FB0A338B5F73}" presName="Image"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42000" b="-42000"/>
          </a:stretch>
        </a:blipFill>
      </dgm:spPr>
    </dgm:pt>
    <dgm:pt modelId="{D5D4425D-09B7-4817-B929-BC226C08681F}" type="pres">
      <dgm:prSet presAssocID="{40268B9F-19A8-44E7-963D-FB0A338B5F73}" presName="ChildText" presStyleLbl="fgAcc1" presStyleIdx="2" presStyleCnt="3" custScaleX="231622" custScaleY="50250" custLinFactNeighborX="70389" custLinFactNeighborY="41571">
        <dgm:presLayoutVars>
          <dgm:chMax val="0"/>
          <dgm:chPref val="0"/>
          <dgm:bulletEnabled val="1"/>
        </dgm:presLayoutVars>
      </dgm:prSet>
      <dgm:spPr/>
      <dgm:t>
        <a:bodyPr/>
        <a:lstStyle/>
        <a:p>
          <a:endParaRPr lang="en-US"/>
        </a:p>
      </dgm:t>
    </dgm:pt>
  </dgm:ptLst>
  <dgm:cxnLst>
    <dgm:cxn modelId="{57F13AEB-4DE4-4DC1-B94F-8BDC356BDA35}" srcId="{9B8525AA-382A-4819-ADEB-F8072E61566C}" destId="{40268B9F-19A8-44E7-963D-FB0A338B5F73}" srcOrd="2" destOrd="0" parTransId="{85630F0A-DD81-4B89-A6DA-2C9FCE1C5FEC}" sibTransId="{AA83B019-769B-497C-9ACD-D4B5C291F82A}"/>
    <dgm:cxn modelId="{BF213E91-C328-44CC-86B6-34A87E5B14EC}" srcId="{9B8525AA-382A-4819-ADEB-F8072E61566C}" destId="{13418449-F9BA-4309-93CE-CBB6020B20D1}" srcOrd="1" destOrd="0" parTransId="{1367EECF-35B2-4931-8F5C-FD5F3B95CE16}" sibTransId="{B15516D8-5C59-4FAF-9A8F-1C19C02395D7}"/>
    <dgm:cxn modelId="{06C21129-3E1D-4644-A9D8-EA37CB3ECEEE}" srcId="{13418449-F9BA-4309-93CE-CBB6020B20D1}" destId="{4AE9F5E8-B78A-4272-833B-B0B0C2C4555A}" srcOrd="0" destOrd="0" parTransId="{FA0B81A3-7D15-4879-9054-5A7A9BC6274A}" sibTransId="{ADBFBD6B-46B0-48CB-9E9D-C9BC09BD7C29}"/>
    <dgm:cxn modelId="{80577FFC-298B-4E16-B0A2-F682AFA85577}" type="presOf" srcId="{E2725607-0D2C-4BAA-9468-847A595AC4BA}" destId="{D5D4425D-09B7-4817-B929-BC226C08681F}" srcOrd="0" destOrd="0" presId="urn:microsoft.com/office/officeart/2008/layout/TitledPictureBlocks"/>
    <dgm:cxn modelId="{AB372D59-D626-41EF-9DF3-A32DC406B161}" type="presOf" srcId="{5D5B73CD-7F97-4EA3-82C2-27F2ADF981C9}" destId="{BB8A1160-32F5-44AB-A046-C9530D6C4CA9}" srcOrd="0" destOrd="0" presId="urn:microsoft.com/office/officeart/2008/layout/TitledPictureBlocks"/>
    <dgm:cxn modelId="{78B1685F-3A6C-4180-8A6E-A3D6BEC3E6B7}" type="presOf" srcId="{4AE9F5E8-B78A-4272-833B-B0B0C2C4555A}" destId="{CA659951-3D91-4A7F-A0F1-25CD1CDC1CA5}" srcOrd="0" destOrd="0" presId="urn:microsoft.com/office/officeart/2008/layout/TitledPictureBlocks"/>
    <dgm:cxn modelId="{CA599373-CFA2-4FCF-8AE6-064030CFCF02}" type="presOf" srcId="{13418449-F9BA-4309-93CE-CBB6020B20D1}" destId="{14625799-37CC-4B57-948D-DCF89960E658}" srcOrd="0" destOrd="0" presId="urn:microsoft.com/office/officeart/2008/layout/TitledPictureBlocks"/>
    <dgm:cxn modelId="{4A255FE9-A4E9-495C-9F09-542F53CD2F96}" type="presOf" srcId="{5D693195-CD71-4F8B-A62E-C27795F1A3AA}" destId="{A8612C6D-544D-42CB-8B8A-4BB988BD9CA5}" srcOrd="0" destOrd="0" presId="urn:microsoft.com/office/officeart/2008/layout/TitledPictureBlocks"/>
    <dgm:cxn modelId="{EA93D394-1478-488B-800C-FAA0B32E2AD8}" srcId="{5D693195-CD71-4F8B-A62E-C27795F1A3AA}" destId="{5D5B73CD-7F97-4EA3-82C2-27F2ADF981C9}" srcOrd="0" destOrd="0" parTransId="{AEFE61E5-E0CC-4629-AA29-83DF6044AA04}" sibTransId="{593A2C58-534D-473E-B6C5-360E2CE99F9D}"/>
    <dgm:cxn modelId="{79482289-8D7F-424E-A3D3-038F19D1F0E5}" srcId="{40268B9F-19A8-44E7-963D-FB0A338B5F73}" destId="{E2725607-0D2C-4BAA-9468-847A595AC4BA}" srcOrd="0" destOrd="0" parTransId="{B461D003-9A85-4A0F-89B6-4FD6EAEC101A}" sibTransId="{FBE2BED9-DBCF-4CEF-8C7E-933CC2FBB0FD}"/>
    <dgm:cxn modelId="{E6B53B6D-2EAE-4483-BD44-BCB4505037D7}" type="presOf" srcId="{9B8525AA-382A-4819-ADEB-F8072E61566C}" destId="{313EA6B0-1D7B-43F6-9E0F-BBF4B8102C08}" srcOrd="0" destOrd="0" presId="urn:microsoft.com/office/officeart/2008/layout/TitledPictureBlocks"/>
    <dgm:cxn modelId="{FF6A1717-400C-41E5-9A2A-E6D7A967245B}" srcId="{9B8525AA-382A-4819-ADEB-F8072E61566C}" destId="{5D693195-CD71-4F8B-A62E-C27795F1A3AA}" srcOrd="0" destOrd="0" parTransId="{B4344FBE-FFFC-4F32-A1C4-25CFAE2CFD7E}" sibTransId="{120C78C9-A3FA-4CA2-8F34-7F901883F285}"/>
    <dgm:cxn modelId="{AE406B66-9768-41B1-A52E-50E2210B5B8C}" type="presOf" srcId="{40268B9F-19A8-44E7-963D-FB0A338B5F73}" destId="{DBC381CD-C7C6-45EC-A2C0-880956B0C013}" srcOrd="0" destOrd="0" presId="urn:microsoft.com/office/officeart/2008/layout/TitledPictureBlocks"/>
    <dgm:cxn modelId="{0B62AEF7-F1A8-45A2-873C-8D76495FE143}" type="presParOf" srcId="{313EA6B0-1D7B-43F6-9E0F-BBF4B8102C08}" destId="{376D6D1D-01C4-41CB-A52A-B98FD9F8C48C}" srcOrd="0" destOrd="0" presId="urn:microsoft.com/office/officeart/2008/layout/TitledPictureBlocks"/>
    <dgm:cxn modelId="{107E70CF-CF99-43F8-B1F6-BC61CAECE421}" type="presParOf" srcId="{376D6D1D-01C4-41CB-A52A-B98FD9F8C48C}" destId="{A8612C6D-544D-42CB-8B8A-4BB988BD9CA5}" srcOrd="0" destOrd="0" presId="urn:microsoft.com/office/officeart/2008/layout/TitledPictureBlocks"/>
    <dgm:cxn modelId="{DE8A4476-FB4C-4104-B723-BDC60619EE06}" type="presParOf" srcId="{376D6D1D-01C4-41CB-A52A-B98FD9F8C48C}" destId="{B392439E-D586-4830-949B-7F2E2D620A72}" srcOrd="1" destOrd="0" presId="urn:microsoft.com/office/officeart/2008/layout/TitledPictureBlocks"/>
    <dgm:cxn modelId="{14DCD370-6C46-4DD7-AFCD-731547E8B5D6}" type="presParOf" srcId="{376D6D1D-01C4-41CB-A52A-B98FD9F8C48C}" destId="{BB8A1160-32F5-44AB-A046-C9530D6C4CA9}" srcOrd="2" destOrd="0" presId="urn:microsoft.com/office/officeart/2008/layout/TitledPictureBlocks"/>
    <dgm:cxn modelId="{CD063A44-EB30-4FF7-8766-18F0EE77DC4C}" type="presParOf" srcId="{313EA6B0-1D7B-43F6-9E0F-BBF4B8102C08}" destId="{910A155E-D79D-4B72-B6A8-F92AA73A6B8E}" srcOrd="1" destOrd="0" presId="urn:microsoft.com/office/officeart/2008/layout/TitledPictureBlocks"/>
    <dgm:cxn modelId="{D464BB7A-C1B7-41E2-9521-DD24FBE8E112}" type="presParOf" srcId="{313EA6B0-1D7B-43F6-9E0F-BBF4B8102C08}" destId="{9B2DD2C8-E0FC-483C-A294-FD5F47292ABD}" srcOrd="2" destOrd="0" presId="urn:microsoft.com/office/officeart/2008/layout/TitledPictureBlocks"/>
    <dgm:cxn modelId="{D496D4CA-DDDB-4DE5-A2A2-993A5BA620E7}" type="presParOf" srcId="{9B2DD2C8-E0FC-483C-A294-FD5F47292ABD}" destId="{14625799-37CC-4B57-948D-DCF89960E658}" srcOrd="0" destOrd="0" presId="urn:microsoft.com/office/officeart/2008/layout/TitledPictureBlocks"/>
    <dgm:cxn modelId="{14807F72-F027-4B1D-8851-8D3BB0CEA725}" type="presParOf" srcId="{9B2DD2C8-E0FC-483C-A294-FD5F47292ABD}" destId="{6318A482-0686-4437-9384-2542A79AAFCE}" srcOrd="1" destOrd="0" presId="urn:microsoft.com/office/officeart/2008/layout/TitledPictureBlocks"/>
    <dgm:cxn modelId="{D03A5466-96FF-4979-BF6D-24B83E5C52A6}" type="presParOf" srcId="{9B2DD2C8-E0FC-483C-A294-FD5F47292ABD}" destId="{CA659951-3D91-4A7F-A0F1-25CD1CDC1CA5}" srcOrd="2" destOrd="0" presId="urn:microsoft.com/office/officeart/2008/layout/TitledPictureBlocks"/>
    <dgm:cxn modelId="{E2EED55B-692E-44EE-8F41-BD29A9C521B5}" type="presParOf" srcId="{313EA6B0-1D7B-43F6-9E0F-BBF4B8102C08}" destId="{BBA2C05C-DE14-475E-A58E-64E4AF46B860}" srcOrd="3" destOrd="0" presId="urn:microsoft.com/office/officeart/2008/layout/TitledPictureBlocks"/>
    <dgm:cxn modelId="{BF2BCD08-7D21-473E-9E36-2E545E617F7D}" type="presParOf" srcId="{313EA6B0-1D7B-43F6-9E0F-BBF4B8102C08}" destId="{71BC2E8F-7F34-4A58-9E83-8A2E2398D86D}" srcOrd="4" destOrd="0" presId="urn:microsoft.com/office/officeart/2008/layout/TitledPictureBlocks"/>
    <dgm:cxn modelId="{6AE7DCE2-83C8-4121-90F8-545F8970E698}" type="presParOf" srcId="{71BC2E8F-7F34-4A58-9E83-8A2E2398D86D}" destId="{DBC381CD-C7C6-45EC-A2C0-880956B0C013}" srcOrd="0" destOrd="0" presId="urn:microsoft.com/office/officeart/2008/layout/TitledPictureBlocks"/>
    <dgm:cxn modelId="{A15C8BBD-93DB-464C-B7C7-A8B50BE18482}" type="presParOf" srcId="{71BC2E8F-7F34-4A58-9E83-8A2E2398D86D}" destId="{51F3EE77-58A4-4667-AFC8-9D0A4A2CF5F5}" srcOrd="1" destOrd="0" presId="urn:microsoft.com/office/officeart/2008/layout/TitledPictureBlocks"/>
    <dgm:cxn modelId="{CA8E8AEA-0455-45A1-AFC2-AE55F69BDB69}" type="presParOf" srcId="{71BC2E8F-7F34-4A58-9E83-8A2E2398D86D}" destId="{D5D4425D-09B7-4817-B929-BC226C08681F}"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B96BB9-63FE-4F28-9750-FC77FA0579F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16E8B2C-6B3E-42C0-9E41-E271114FF81F}">
      <dgm:prSet phldrT="[Text]" custT="1"/>
      <dgm:spPr>
        <a:solidFill>
          <a:srgbClr val="F1AD02"/>
        </a:solidFill>
      </dgm:spPr>
      <dgm:t>
        <a:bodyPr/>
        <a:lstStyle/>
        <a:p>
          <a:pPr algn="ctr"/>
          <a:r>
            <a:rPr lang="en-US" sz="1600" dirty="0" smtClean="0"/>
            <a:t>QE Staff may not have access to all of the PE Tools. </a:t>
          </a:r>
          <a:endParaRPr lang="en-US" sz="1600" dirty="0"/>
        </a:p>
      </dgm:t>
    </dgm:pt>
    <dgm:pt modelId="{953A9199-A469-4D5B-A289-323DAD74DA43}" type="parTrans" cxnId="{8BE2087C-CACC-4BC8-9E52-CF90B7E10DF7}">
      <dgm:prSet/>
      <dgm:spPr/>
      <dgm:t>
        <a:bodyPr/>
        <a:lstStyle/>
        <a:p>
          <a:endParaRPr lang="en-US"/>
        </a:p>
      </dgm:t>
    </dgm:pt>
    <dgm:pt modelId="{70FCF240-E73C-4EB1-9A98-16CA5DE0B993}" type="sibTrans" cxnId="{8BE2087C-CACC-4BC8-9E52-CF90B7E10DF7}">
      <dgm:prSet/>
      <dgm:spPr/>
      <dgm:t>
        <a:bodyPr/>
        <a:lstStyle/>
        <a:p>
          <a:endParaRPr lang="en-US"/>
        </a:p>
      </dgm:t>
    </dgm:pt>
    <dgm:pt modelId="{4C4E224E-174E-41E2-8289-B216B86EB4E9}">
      <dgm:prSet phldrT="[Text]" custT="1"/>
      <dgm:spPr>
        <a:solidFill>
          <a:srgbClr val="F1AD02"/>
        </a:solidFill>
      </dgm:spPr>
      <dgm:t>
        <a:bodyPr/>
        <a:lstStyle/>
        <a:p>
          <a:r>
            <a:rPr lang="en-US" sz="1600" dirty="0" smtClean="0"/>
            <a:t>The PE Adult Tool will only be provided to approved hospitals. </a:t>
          </a:r>
          <a:endParaRPr lang="en-US" sz="1600" dirty="0"/>
        </a:p>
      </dgm:t>
    </dgm:pt>
    <dgm:pt modelId="{5FBEBC48-76B0-471A-A1F8-665373AE379E}" type="parTrans" cxnId="{E9F2AE59-FD85-4E0B-8E92-8EB203776DBC}">
      <dgm:prSet/>
      <dgm:spPr/>
      <dgm:t>
        <a:bodyPr/>
        <a:lstStyle/>
        <a:p>
          <a:endParaRPr lang="en-US"/>
        </a:p>
      </dgm:t>
    </dgm:pt>
    <dgm:pt modelId="{6BB62C34-3E1F-4227-8E5D-3615D30DE100}" type="sibTrans" cxnId="{E9F2AE59-FD85-4E0B-8E92-8EB203776DBC}">
      <dgm:prSet/>
      <dgm:spPr/>
      <dgm:t>
        <a:bodyPr/>
        <a:lstStyle/>
        <a:p>
          <a:endParaRPr lang="en-US"/>
        </a:p>
      </dgm:t>
    </dgm:pt>
    <dgm:pt modelId="{3FCF65BD-B7BA-4DB5-8EF5-B84D3D030AA1}">
      <dgm:prSet phldrT="[Text]" custT="1"/>
      <dgm:spPr>
        <a:solidFill>
          <a:srgbClr val="F1AD02"/>
        </a:solidFill>
      </dgm:spPr>
      <dgm:t>
        <a:bodyPr/>
        <a:lstStyle/>
        <a:p>
          <a:r>
            <a:rPr lang="en-US" sz="1600" dirty="0" smtClean="0"/>
            <a:t>In most situations, all family members should be on the same PE case. </a:t>
          </a:r>
          <a:endParaRPr lang="en-US" sz="1600" dirty="0"/>
        </a:p>
      </dgm:t>
    </dgm:pt>
    <dgm:pt modelId="{BD4CA9F7-B107-4844-BCED-5F1CB1B1B173}" type="parTrans" cxnId="{89BFF22F-50E2-453B-9AD1-B914F89B5975}">
      <dgm:prSet/>
      <dgm:spPr/>
      <dgm:t>
        <a:bodyPr/>
        <a:lstStyle/>
        <a:p>
          <a:endParaRPr lang="en-US"/>
        </a:p>
      </dgm:t>
    </dgm:pt>
    <dgm:pt modelId="{A02E74A7-DFE9-4BEC-9279-0E6F57B3A92B}" type="sibTrans" cxnId="{89BFF22F-50E2-453B-9AD1-B914F89B5975}">
      <dgm:prSet/>
      <dgm:spPr/>
      <dgm:t>
        <a:bodyPr/>
        <a:lstStyle/>
        <a:p>
          <a:endParaRPr lang="en-US"/>
        </a:p>
      </dgm:t>
    </dgm:pt>
    <dgm:pt modelId="{FDBCD5A7-E765-4535-B55F-3C14315A0EF0}">
      <dgm:prSet phldrT="[Text]" custT="1"/>
      <dgm:spPr>
        <a:solidFill>
          <a:srgbClr val="F1AD02"/>
        </a:solidFill>
      </dgm:spPr>
      <dgm:t>
        <a:bodyPr/>
        <a:lstStyle/>
        <a:p>
          <a:r>
            <a:rPr lang="en-US" sz="1600" dirty="0" smtClean="0"/>
            <a:t>Navigate between the Tools to complete determinations for all family members. </a:t>
          </a:r>
          <a:endParaRPr lang="en-US" sz="1600" dirty="0"/>
        </a:p>
      </dgm:t>
    </dgm:pt>
    <dgm:pt modelId="{F429EA0C-31D1-4AC2-8960-B1036DBC0CA9}" type="parTrans" cxnId="{FBCD6E4C-4589-4B73-9581-4994FD75B540}">
      <dgm:prSet/>
      <dgm:spPr/>
      <dgm:t>
        <a:bodyPr/>
        <a:lstStyle/>
        <a:p>
          <a:endParaRPr lang="en-US"/>
        </a:p>
      </dgm:t>
    </dgm:pt>
    <dgm:pt modelId="{F431DF07-6CD9-4CE1-AC2D-EE2DE1E1FCA8}" type="sibTrans" cxnId="{FBCD6E4C-4589-4B73-9581-4994FD75B540}">
      <dgm:prSet/>
      <dgm:spPr/>
      <dgm:t>
        <a:bodyPr/>
        <a:lstStyle/>
        <a:p>
          <a:endParaRPr lang="en-US"/>
        </a:p>
      </dgm:t>
    </dgm:pt>
    <dgm:pt modelId="{DBA2FEB1-B9DE-457E-8965-976701500185}">
      <dgm:prSet phldrT="[Text]" custT="1"/>
      <dgm:spPr>
        <a:solidFill>
          <a:srgbClr val="F1AD02"/>
        </a:solidFill>
      </dgm:spPr>
      <dgm:t>
        <a:bodyPr/>
        <a:lstStyle/>
        <a:p>
          <a:r>
            <a:rPr lang="en-US" sz="1600" dirty="0" smtClean="0"/>
            <a:t>When multiple family members apply for PE the Tools must be completed in a specific order.  </a:t>
          </a:r>
          <a:endParaRPr lang="en-US" sz="1600" dirty="0"/>
        </a:p>
      </dgm:t>
    </dgm:pt>
    <dgm:pt modelId="{E2DB1808-C807-40A5-868B-320CF532A208}" type="parTrans" cxnId="{5D497D3B-880F-4FF5-8797-26BDEA78A7CE}">
      <dgm:prSet/>
      <dgm:spPr/>
      <dgm:t>
        <a:bodyPr/>
        <a:lstStyle/>
        <a:p>
          <a:endParaRPr lang="en-US"/>
        </a:p>
      </dgm:t>
    </dgm:pt>
    <dgm:pt modelId="{6A8265FF-DB1E-4D6E-937D-D73B1A04A0A4}" type="sibTrans" cxnId="{5D497D3B-880F-4FF5-8797-26BDEA78A7CE}">
      <dgm:prSet/>
      <dgm:spPr/>
      <dgm:t>
        <a:bodyPr/>
        <a:lstStyle/>
        <a:p>
          <a:endParaRPr lang="en-US"/>
        </a:p>
      </dgm:t>
    </dgm:pt>
    <dgm:pt modelId="{1E3F5350-68DF-4CB5-BF31-D11F2C356B4E}">
      <dgm:prSet custT="1"/>
      <dgm:spPr>
        <a:solidFill>
          <a:srgbClr val="F1AD02"/>
        </a:solidFill>
      </dgm:spPr>
      <dgm:t>
        <a:bodyPr/>
        <a:lstStyle/>
        <a:p>
          <a:r>
            <a:rPr lang="en-US" sz="1600" dirty="0" smtClean="0"/>
            <a:t>The order to follow when using multiple Tools for a single household is </a:t>
          </a:r>
        </a:p>
        <a:p>
          <a:r>
            <a:rPr lang="en-US" sz="1600" dirty="0" smtClean="0"/>
            <a:t>PE Adult &gt; PE PW &gt; PE CH </a:t>
          </a:r>
          <a:endParaRPr lang="en-US" sz="1600" dirty="0"/>
        </a:p>
      </dgm:t>
    </dgm:pt>
    <dgm:pt modelId="{B9D0E0C8-4CCC-4A50-A55D-32392562387A}" type="parTrans" cxnId="{C63193BF-A91A-4453-8E1A-C3DED031BE7C}">
      <dgm:prSet/>
      <dgm:spPr/>
      <dgm:t>
        <a:bodyPr/>
        <a:lstStyle/>
        <a:p>
          <a:endParaRPr lang="en-US"/>
        </a:p>
      </dgm:t>
    </dgm:pt>
    <dgm:pt modelId="{670072C7-3E0A-4273-9FFF-0316A8879F61}" type="sibTrans" cxnId="{C63193BF-A91A-4453-8E1A-C3DED031BE7C}">
      <dgm:prSet/>
      <dgm:spPr/>
      <dgm:t>
        <a:bodyPr/>
        <a:lstStyle/>
        <a:p>
          <a:endParaRPr lang="en-US"/>
        </a:p>
      </dgm:t>
    </dgm:pt>
    <dgm:pt modelId="{A6BF6D73-8EC6-4930-A3D1-F65C92C375A2}">
      <dgm:prSet custT="1"/>
      <dgm:spPr>
        <a:solidFill>
          <a:srgbClr val="F1AD02"/>
        </a:solidFill>
      </dgm:spPr>
      <dgm:t>
        <a:bodyPr/>
        <a:lstStyle/>
        <a:p>
          <a:r>
            <a:rPr lang="en-US" sz="1600" dirty="0" smtClean="0"/>
            <a:t>A Primary Applicant is needed for all PE Tools. </a:t>
          </a:r>
          <a:endParaRPr lang="en-US" sz="1600" dirty="0"/>
        </a:p>
      </dgm:t>
    </dgm:pt>
    <dgm:pt modelId="{186F2FF5-94CF-4406-B723-AC5B0425F908}" type="parTrans" cxnId="{E149B137-8613-4D28-9908-AF24BDA93959}">
      <dgm:prSet/>
      <dgm:spPr/>
      <dgm:t>
        <a:bodyPr/>
        <a:lstStyle/>
        <a:p>
          <a:endParaRPr lang="en-US"/>
        </a:p>
      </dgm:t>
    </dgm:pt>
    <dgm:pt modelId="{2F9177C2-7CC4-469D-9002-DC7F3F4FE849}" type="sibTrans" cxnId="{E149B137-8613-4D28-9908-AF24BDA93959}">
      <dgm:prSet/>
      <dgm:spPr/>
      <dgm:t>
        <a:bodyPr/>
        <a:lstStyle/>
        <a:p>
          <a:endParaRPr lang="en-US"/>
        </a:p>
      </dgm:t>
    </dgm:pt>
    <dgm:pt modelId="{FF510F55-2E85-4AFC-940D-804AC9AA4DD0}">
      <dgm:prSet custT="1"/>
      <dgm:spPr>
        <a:solidFill>
          <a:srgbClr val="F1AD02"/>
        </a:solidFill>
      </dgm:spPr>
      <dgm:t>
        <a:bodyPr/>
        <a:lstStyle/>
        <a:p>
          <a:r>
            <a:rPr lang="en-US" sz="1600" dirty="0" smtClean="0"/>
            <a:t>The Primary Applicant must be the same for all PE Tools completed for a household. </a:t>
          </a:r>
          <a:endParaRPr lang="en-US" sz="1600" dirty="0"/>
        </a:p>
      </dgm:t>
    </dgm:pt>
    <dgm:pt modelId="{CF377158-B360-4706-922B-591D615F6CCF}" type="parTrans" cxnId="{61DDF7C0-E0BD-4ACF-AF37-26561A71B691}">
      <dgm:prSet/>
      <dgm:spPr/>
      <dgm:t>
        <a:bodyPr/>
        <a:lstStyle/>
        <a:p>
          <a:endParaRPr lang="en-US"/>
        </a:p>
      </dgm:t>
    </dgm:pt>
    <dgm:pt modelId="{8C329F4E-D99F-4F2D-B187-C400429E266F}" type="sibTrans" cxnId="{61DDF7C0-E0BD-4ACF-AF37-26561A71B691}">
      <dgm:prSet/>
      <dgm:spPr/>
      <dgm:t>
        <a:bodyPr/>
        <a:lstStyle/>
        <a:p>
          <a:endParaRPr lang="en-US"/>
        </a:p>
      </dgm:t>
    </dgm:pt>
    <dgm:pt modelId="{B6A8860C-B1B8-4A36-AD9C-57D6E0C9F6A9}" type="pres">
      <dgm:prSet presAssocID="{60B96BB9-63FE-4F28-9750-FC77FA0579F0}" presName="diagram" presStyleCnt="0">
        <dgm:presLayoutVars>
          <dgm:dir/>
          <dgm:resizeHandles val="exact"/>
        </dgm:presLayoutVars>
      </dgm:prSet>
      <dgm:spPr/>
      <dgm:t>
        <a:bodyPr/>
        <a:lstStyle/>
        <a:p>
          <a:endParaRPr lang="en-US"/>
        </a:p>
      </dgm:t>
    </dgm:pt>
    <dgm:pt modelId="{E7EB0620-2ADD-44C3-A4CD-5DB255048120}" type="pres">
      <dgm:prSet presAssocID="{D16E8B2C-6B3E-42C0-9E41-E271114FF81F}" presName="node" presStyleLbl="node1" presStyleIdx="0" presStyleCnt="8">
        <dgm:presLayoutVars>
          <dgm:bulletEnabled val="1"/>
        </dgm:presLayoutVars>
      </dgm:prSet>
      <dgm:spPr/>
      <dgm:t>
        <a:bodyPr/>
        <a:lstStyle/>
        <a:p>
          <a:endParaRPr lang="en-US"/>
        </a:p>
      </dgm:t>
    </dgm:pt>
    <dgm:pt modelId="{2CE1B54C-AF3E-427D-8FE7-AB5EA0DABC9C}" type="pres">
      <dgm:prSet presAssocID="{70FCF240-E73C-4EB1-9A98-16CA5DE0B993}" presName="sibTrans" presStyleCnt="0"/>
      <dgm:spPr/>
    </dgm:pt>
    <dgm:pt modelId="{13C8D9D4-179C-4A6C-97B4-931BAB0BA84B}" type="pres">
      <dgm:prSet presAssocID="{4C4E224E-174E-41E2-8289-B216B86EB4E9}" presName="node" presStyleLbl="node1" presStyleIdx="1" presStyleCnt="8">
        <dgm:presLayoutVars>
          <dgm:bulletEnabled val="1"/>
        </dgm:presLayoutVars>
      </dgm:prSet>
      <dgm:spPr/>
      <dgm:t>
        <a:bodyPr/>
        <a:lstStyle/>
        <a:p>
          <a:endParaRPr lang="en-US"/>
        </a:p>
      </dgm:t>
    </dgm:pt>
    <dgm:pt modelId="{37F80234-E9AD-4E5E-8C3F-3FA0A98B9359}" type="pres">
      <dgm:prSet presAssocID="{6BB62C34-3E1F-4227-8E5D-3615D30DE100}" presName="sibTrans" presStyleCnt="0"/>
      <dgm:spPr/>
    </dgm:pt>
    <dgm:pt modelId="{5DD257B2-8717-4985-B20A-067F3F4DECF7}" type="pres">
      <dgm:prSet presAssocID="{3FCF65BD-B7BA-4DB5-8EF5-B84D3D030AA1}" presName="node" presStyleLbl="node1" presStyleIdx="2" presStyleCnt="8">
        <dgm:presLayoutVars>
          <dgm:bulletEnabled val="1"/>
        </dgm:presLayoutVars>
      </dgm:prSet>
      <dgm:spPr/>
      <dgm:t>
        <a:bodyPr/>
        <a:lstStyle/>
        <a:p>
          <a:endParaRPr lang="en-US"/>
        </a:p>
      </dgm:t>
    </dgm:pt>
    <dgm:pt modelId="{77A1C6A8-619F-4BDE-9629-3C46374261DE}" type="pres">
      <dgm:prSet presAssocID="{A02E74A7-DFE9-4BEC-9279-0E6F57B3A92B}" presName="sibTrans" presStyleCnt="0"/>
      <dgm:spPr/>
    </dgm:pt>
    <dgm:pt modelId="{B677606C-6744-45D7-8E86-07145DD3BEF9}" type="pres">
      <dgm:prSet presAssocID="{FDBCD5A7-E765-4535-B55F-3C14315A0EF0}" presName="node" presStyleLbl="node1" presStyleIdx="3" presStyleCnt="8">
        <dgm:presLayoutVars>
          <dgm:bulletEnabled val="1"/>
        </dgm:presLayoutVars>
      </dgm:prSet>
      <dgm:spPr/>
      <dgm:t>
        <a:bodyPr/>
        <a:lstStyle/>
        <a:p>
          <a:endParaRPr lang="en-US"/>
        </a:p>
      </dgm:t>
    </dgm:pt>
    <dgm:pt modelId="{2AE32C29-457F-4B83-A683-53926BDF08C9}" type="pres">
      <dgm:prSet presAssocID="{F431DF07-6CD9-4CE1-AC2D-EE2DE1E1FCA8}" presName="sibTrans" presStyleCnt="0"/>
      <dgm:spPr/>
    </dgm:pt>
    <dgm:pt modelId="{E911E2F3-96FE-45AA-B027-C578E10529D4}" type="pres">
      <dgm:prSet presAssocID="{DBA2FEB1-B9DE-457E-8965-976701500185}" presName="node" presStyleLbl="node1" presStyleIdx="4" presStyleCnt="8">
        <dgm:presLayoutVars>
          <dgm:bulletEnabled val="1"/>
        </dgm:presLayoutVars>
      </dgm:prSet>
      <dgm:spPr/>
      <dgm:t>
        <a:bodyPr/>
        <a:lstStyle/>
        <a:p>
          <a:endParaRPr lang="en-US"/>
        </a:p>
      </dgm:t>
    </dgm:pt>
    <dgm:pt modelId="{96507F05-9DFA-427D-BECA-05FE7FE873D7}" type="pres">
      <dgm:prSet presAssocID="{6A8265FF-DB1E-4D6E-937D-D73B1A04A0A4}" presName="sibTrans" presStyleCnt="0"/>
      <dgm:spPr/>
    </dgm:pt>
    <dgm:pt modelId="{05458A57-25BE-4FFF-9CD1-3F8A5CA500A1}" type="pres">
      <dgm:prSet presAssocID="{1E3F5350-68DF-4CB5-BF31-D11F2C356B4E}" presName="node" presStyleLbl="node1" presStyleIdx="5" presStyleCnt="8">
        <dgm:presLayoutVars>
          <dgm:bulletEnabled val="1"/>
        </dgm:presLayoutVars>
      </dgm:prSet>
      <dgm:spPr/>
      <dgm:t>
        <a:bodyPr/>
        <a:lstStyle/>
        <a:p>
          <a:endParaRPr lang="en-US"/>
        </a:p>
      </dgm:t>
    </dgm:pt>
    <dgm:pt modelId="{CCF1B090-BEE3-40EB-8F70-6104C58BF29A}" type="pres">
      <dgm:prSet presAssocID="{670072C7-3E0A-4273-9FFF-0316A8879F61}" presName="sibTrans" presStyleCnt="0"/>
      <dgm:spPr/>
    </dgm:pt>
    <dgm:pt modelId="{BD31A7B3-CE5F-423E-AEF8-52A525CEA9BA}" type="pres">
      <dgm:prSet presAssocID="{A6BF6D73-8EC6-4930-A3D1-F65C92C375A2}" presName="node" presStyleLbl="node1" presStyleIdx="6" presStyleCnt="8">
        <dgm:presLayoutVars>
          <dgm:bulletEnabled val="1"/>
        </dgm:presLayoutVars>
      </dgm:prSet>
      <dgm:spPr/>
      <dgm:t>
        <a:bodyPr/>
        <a:lstStyle/>
        <a:p>
          <a:endParaRPr lang="en-US"/>
        </a:p>
      </dgm:t>
    </dgm:pt>
    <dgm:pt modelId="{0C3EE6D7-32E1-475A-926D-931A2141EB99}" type="pres">
      <dgm:prSet presAssocID="{2F9177C2-7CC4-469D-9002-DC7F3F4FE849}" presName="sibTrans" presStyleCnt="0"/>
      <dgm:spPr/>
    </dgm:pt>
    <dgm:pt modelId="{5250DABC-0AF8-44BC-9C50-23604A9C0DEB}" type="pres">
      <dgm:prSet presAssocID="{FF510F55-2E85-4AFC-940D-804AC9AA4DD0}" presName="node" presStyleLbl="node1" presStyleIdx="7" presStyleCnt="8">
        <dgm:presLayoutVars>
          <dgm:bulletEnabled val="1"/>
        </dgm:presLayoutVars>
      </dgm:prSet>
      <dgm:spPr/>
      <dgm:t>
        <a:bodyPr/>
        <a:lstStyle/>
        <a:p>
          <a:endParaRPr lang="en-US"/>
        </a:p>
      </dgm:t>
    </dgm:pt>
  </dgm:ptLst>
  <dgm:cxnLst>
    <dgm:cxn modelId="{8D2EC8DB-B1BA-4A97-A449-F4D640438DD1}" type="presOf" srcId="{DBA2FEB1-B9DE-457E-8965-976701500185}" destId="{E911E2F3-96FE-45AA-B027-C578E10529D4}" srcOrd="0" destOrd="0" presId="urn:microsoft.com/office/officeart/2005/8/layout/default"/>
    <dgm:cxn modelId="{C63193BF-A91A-4453-8E1A-C3DED031BE7C}" srcId="{60B96BB9-63FE-4F28-9750-FC77FA0579F0}" destId="{1E3F5350-68DF-4CB5-BF31-D11F2C356B4E}" srcOrd="5" destOrd="0" parTransId="{B9D0E0C8-4CCC-4A50-A55D-32392562387A}" sibTransId="{670072C7-3E0A-4273-9FFF-0316A8879F61}"/>
    <dgm:cxn modelId="{E9F2AE59-FD85-4E0B-8E92-8EB203776DBC}" srcId="{60B96BB9-63FE-4F28-9750-FC77FA0579F0}" destId="{4C4E224E-174E-41E2-8289-B216B86EB4E9}" srcOrd="1" destOrd="0" parTransId="{5FBEBC48-76B0-471A-A1F8-665373AE379E}" sibTransId="{6BB62C34-3E1F-4227-8E5D-3615D30DE100}"/>
    <dgm:cxn modelId="{11D27A2C-C7E6-4627-A572-4FD7FEC070F0}" type="presOf" srcId="{60B96BB9-63FE-4F28-9750-FC77FA0579F0}" destId="{B6A8860C-B1B8-4A36-AD9C-57D6E0C9F6A9}" srcOrd="0" destOrd="0" presId="urn:microsoft.com/office/officeart/2005/8/layout/default"/>
    <dgm:cxn modelId="{61DDF7C0-E0BD-4ACF-AF37-26561A71B691}" srcId="{60B96BB9-63FE-4F28-9750-FC77FA0579F0}" destId="{FF510F55-2E85-4AFC-940D-804AC9AA4DD0}" srcOrd="7" destOrd="0" parTransId="{CF377158-B360-4706-922B-591D615F6CCF}" sibTransId="{8C329F4E-D99F-4F2D-B187-C400429E266F}"/>
    <dgm:cxn modelId="{5D497D3B-880F-4FF5-8797-26BDEA78A7CE}" srcId="{60B96BB9-63FE-4F28-9750-FC77FA0579F0}" destId="{DBA2FEB1-B9DE-457E-8965-976701500185}" srcOrd="4" destOrd="0" parTransId="{E2DB1808-C807-40A5-868B-320CF532A208}" sibTransId="{6A8265FF-DB1E-4D6E-937D-D73B1A04A0A4}"/>
    <dgm:cxn modelId="{89BFF22F-50E2-453B-9AD1-B914F89B5975}" srcId="{60B96BB9-63FE-4F28-9750-FC77FA0579F0}" destId="{3FCF65BD-B7BA-4DB5-8EF5-B84D3D030AA1}" srcOrd="2" destOrd="0" parTransId="{BD4CA9F7-B107-4844-BCED-5F1CB1B1B173}" sibTransId="{A02E74A7-DFE9-4BEC-9279-0E6F57B3A92B}"/>
    <dgm:cxn modelId="{8BE2087C-CACC-4BC8-9E52-CF90B7E10DF7}" srcId="{60B96BB9-63FE-4F28-9750-FC77FA0579F0}" destId="{D16E8B2C-6B3E-42C0-9E41-E271114FF81F}" srcOrd="0" destOrd="0" parTransId="{953A9199-A469-4D5B-A289-323DAD74DA43}" sibTransId="{70FCF240-E73C-4EB1-9A98-16CA5DE0B993}"/>
    <dgm:cxn modelId="{4779FC6C-C2CA-46E1-BE9C-67000B473622}" type="presOf" srcId="{1E3F5350-68DF-4CB5-BF31-D11F2C356B4E}" destId="{05458A57-25BE-4FFF-9CD1-3F8A5CA500A1}" srcOrd="0" destOrd="0" presId="urn:microsoft.com/office/officeart/2005/8/layout/default"/>
    <dgm:cxn modelId="{FBCD6E4C-4589-4B73-9581-4994FD75B540}" srcId="{60B96BB9-63FE-4F28-9750-FC77FA0579F0}" destId="{FDBCD5A7-E765-4535-B55F-3C14315A0EF0}" srcOrd="3" destOrd="0" parTransId="{F429EA0C-31D1-4AC2-8960-B1036DBC0CA9}" sibTransId="{F431DF07-6CD9-4CE1-AC2D-EE2DE1E1FCA8}"/>
    <dgm:cxn modelId="{02BC1C55-B894-499D-A160-38EC0CBA53D9}" type="presOf" srcId="{D16E8B2C-6B3E-42C0-9E41-E271114FF81F}" destId="{E7EB0620-2ADD-44C3-A4CD-5DB255048120}" srcOrd="0" destOrd="0" presId="urn:microsoft.com/office/officeart/2005/8/layout/default"/>
    <dgm:cxn modelId="{E149B137-8613-4D28-9908-AF24BDA93959}" srcId="{60B96BB9-63FE-4F28-9750-FC77FA0579F0}" destId="{A6BF6D73-8EC6-4930-A3D1-F65C92C375A2}" srcOrd="6" destOrd="0" parTransId="{186F2FF5-94CF-4406-B723-AC5B0425F908}" sibTransId="{2F9177C2-7CC4-469D-9002-DC7F3F4FE849}"/>
    <dgm:cxn modelId="{6CDBC9C5-4BEF-426A-8226-7AC033BE5620}" type="presOf" srcId="{A6BF6D73-8EC6-4930-A3D1-F65C92C375A2}" destId="{BD31A7B3-CE5F-423E-AEF8-52A525CEA9BA}" srcOrd="0" destOrd="0" presId="urn:microsoft.com/office/officeart/2005/8/layout/default"/>
    <dgm:cxn modelId="{9A116330-A318-4032-88AF-527C33C2F5B3}" type="presOf" srcId="{3FCF65BD-B7BA-4DB5-8EF5-B84D3D030AA1}" destId="{5DD257B2-8717-4985-B20A-067F3F4DECF7}" srcOrd="0" destOrd="0" presId="urn:microsoft.com/office/officeart/2005/8/layout/default"/>
    <dgm:cxn modelId="{B95638BC-B47F-4F5F-962D-0FB55D7BCEAD}" type="presOf" srcId="{FDBCD5A7-E765-4535-B55F-3C14315A0EF0}" destId="{B677606C-6744-45D7-8E86-07145DD3BEF9}" srcOrd="0" destOrd="0" presId="urn:microsoft.com/office/officeart/2005/8/layout/default"/>
    <dgm:cxn modelId="{35C79DEC-63C7-4468-814A-3FEFB77CEE2A}" type="presOf" srcId="{4C4E224E-174E-41E2-8289-B216B86EB4E9}" destId="{13C8D9D4-179C-4A6C-97B4-931BAB0BA84B}" srcOrd="0" destOrd="0" presId="urn:microsoft.com/office/officeart/2005/8/layout/default"/>
    <dgm:cxn modelId="{BA7116E6-F619-4833-9BDD-02709746D956}" type="presOf" srcId="{FF510F55-2E85-4AFC-940D-804AC9AA4DD0}" destId="{5250DABC-0AF8-44BC-9C50-23604A9C0DEB}" srcOrd="0" destOrd="0" presId="urn:microsoft.com/office/officeart/2005/8/layout/default"/>
    <dgm:cxn modelId="{46CC810C-A0A3-4EB6-9E36-54E74D95E956}" type="presParOf" srcId="{B6A8860C-B1B8-4A36-AD9C-57D6E0C9F6A9}" destId="{E7EB0620-2ADD-44C3-A4CD-5DB255048120}" srcOrd="0" destOrd="0" presId="urn:microsoft.com/office/officeart/2005/8/layout/default"/>
    <dgm:cxn modelId="{99E57705-60B2-4120-A58E-559E2D8F9C8A}" type="presParOf" srcId="{B6A8860C-B1B8-4A36-AD9C-57D6E0C9F6A9}" destId="{2CE1B54C-AF3E-427D-8FE7-AB5EA0DABC9C}" srcOrd="1" destOrd="0" presId="urn:microsoft.com/office/officeart/2005/8/layout/default"/>
    <dgm:cxn modelId="{873D23A7-5A25-4D9A-A346-6C91F952C5C4}" type="presParOf" srcId="{B6A8860C-B1B8-4A36-AD9C-57D6E0C9F6A9}" destId="{13C8D9D4-179C-4A6C-97B4-931BAB0BA84B}" srcOrd="2" destOrd="0" presId="urn:microsoft.com/office/officeart/2005/8/layout/default"/>
    <dgm:cxn modelId="{E7536726-5127-44C1-9B80-11A31C251C4B}" type="presParOf" srcId="{B6A8860C-B1B8-4A36-AD9C-57D6E0C9F6A9}" destId="{37F80234-E9AD-4E5E-8C3F-3FA0A98B9359}" srcOrd="3" destOrd="0" presId="urn:microsoft.com/office/officeart/2005/8/layout/default"/>
    <dgm:cxn modelId="{060D41F0-11FC-4782-8938-EC47AC78F2A4}" type="presParOf" srcId="{B6A8860C-B1B8-4A36-AD9C-57D6E0C9F6A9}" destId="{5DD257B2-8717-4985-B20A-067F3F4DECF7}" srcOrd="4" destOrd="0" presId="urn:microsoft.com/office/officeart/2005/8/layout/default"/>
    <dgm:cxn modelId="{A546DD80-CD44-4E57-96CB-630C5D2B1FA0}" type="presParOf" srcId="{B6A8860C-B1B8-4A36-AD9C-57D6E0C9F6A9}" destId="{77A1C6A8-619F-4BDE-9629-3C46374261DE}" srcOrd="5" destOrd="0" presId="urn:microsoft.com/office/officeart/2005/8/layout/default"/>
    <dgm:cxn modelId="{E5E42278-16FC-446F-96D7-7ACFFDCEB0AA}" type="presParOf" srcId="{B6A8860C-B1B8-4A36-AD9C-57D6E0C9F6A9}" destId="{B677606C-6744-45D7-8E86-07145DD3BEF9}" srcOrd="6" destOrd="0" presId="urn:microsoft.com/office/officeart/2005/8/layout/default"/>
    <dgm:cxn modelId="{566CA13A-8129-4B65-A3CE-313E9AEB98C2}" type="presParOf" srcId="{B6A8860C-B1B8-4A36-AD9C-57D6E0C9F6A9}" destId="{2AE32C29-457F-4B83-A683-53926BDF08C9}" srcOrd="7" destOrd="0" presId="urn:microsoft.com/office/officeart/2005/8/layout/default"/>
    <dgm:cxn modelId="{42C7BF04-61F8-4545-A312-22AD2C177A86}" type="presParOf" srcId="{B6A8860C-B1B8-4A36-AD9C-57D6E0C9F6A9}" destId="{E911E2F3-96FE-45AA-B027-C578E10529D4}" srcOrd="8" destOrd="0" presId="urn:microsoft.com/office/officeart/2005/8/layout/default"/>
    <dgm:cxn modelId="{B4E68145-C073-44EE-83A9-329AC5AC1296}" type="presParOf" srcId="{B6A8860C-B1B8-4A36-AD9C-57D6E0C9F6A9}" destId="{96507F05-9DFA-427D-BECA-05FE7FE873D7}" srcOrd="9" destOrd="0" presId="urn:microsoft.com/office/officeart/2005/8/layout/default"/>
    <dgm:cxn modelId="{CE81EF51-DCE9-4D95-8A60-7C3A1DF11FC3}" type="presParOf" srcId="{B6A8860C-B1B8-4A36-AD9C-57D6E0C9F6A9}" destId="{05458A57-25BE-4FFF-9CD1-3F8A5CA500A1}" srcOrd="10" destOrd="0" presId="urn:microsoft.com/office/officeart/2005/8/layout/default"/>
    <dgm:cxn modelId="{97B73C9F-ACE1-440C-B090-97B1021613B7}" type="presParOf" srcId="{B6A8860C-B1B8-4A36-AD9C-57D6E0C9F6A9}" destId="{CCF1B090-BEE3-40EB-8F70-6104C58BF29A}" srcOrd="11" destOrd="0" presId="urn:microsoft.com/office/officeart/2005/8/layout/default"/>
    <dgm:cxn modelId="{92AA89B7-A899-4D2A-9B16-EBDBD64270A2}" type="presParOf" srcId="{B6A8860C-B1B8-4A36-AD9C-57D6E0C9F6A9}" destId="{BD31A7B3-CE5F-423E-AEF8-52A525CEA9BA}" srcOrd="12" destOrd="0" presId="urn:microsoft.com/office/officeart/2005/8/layout/default"/>
    <dgm:cxn modelId="{4365EFF1-1763-4876-9BFD-1BD12EA1C2AF}" type="presParOf" srcId="{B6A8860C-B1B8-4A36-AD9C-57D6E0C9F6A9}" destId="{0C3EE6D7-32E1-475A-926D-931A2141EB99}" srcOrd="13" destOrd="0" presId="urn:microsoft.com/office/officeart/2005/8/layout/default"/>
    <dgm:cxn modelId="{BCBCE801-71F7-4A82-A1BE-FB01957AFB03}" type="presParOf" srcId="{B6A8860C-B1B8-4A36-AD9C-57D6E0C9F6A9}" destId="{5250DABC-0AF8-44BC-9C50-23604A9C0DEB}"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A91A62-3914-4E6C-A371-F5C88FD13A61}"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80AC4CE7-85C9-4441-84C7-8993C947B4AF}">
      <dgm:prSet phldrT="[Text]" custT="1"/>
      <dgm:spPr>
        <a:solidFill>
          <a:srgbClr val="F1AD02"/>
        </a:solidFill>
      </dgm:spPr>
      <dgm:t>
        <a:bodyPr/>
        <a:lstStyle/>
        <a:p>
          <a:r>
            <a:rPr lang="en-US" sz="2000" dirty="0" smtClean="0">
              <a:solidFill>
                <a:schemeClr val="bg1"/>
              </a:solidFill>
            </a:rPr>
            <a:t>Same</a:t>
          </a:r>
          <a:r>
            <a:rPr lang="en-US" sz="2000" dirty="0" smtClean="0"/>
            <a:t> </a:t>
          </a:r>
          <a:r>
            <a:rPr lang="en-US" sz="2000" dirty="0" smtClean="0">
              <a:solidFill>
                <a:schemeClr val="bg1"/>
              </a:solidFill>
            </a:rPr>
            <a:t>PE Tool </a:t>
          </a:r>
          <a:endParaRPr lang="en-US" sz="2000" dirty="0">
            <a:solidFill>
              <a:schemeClr val="bg1"/>
            </a:solidFill>
          </a:endParaRPr>
        </a:p>
      </dgm:t>
    </dgm:pt>
    <dgm:pt modelId="{D94067DE-E43C-45BA-90AD-4CD47D31DF6B}" type="parTrans" cxnId="{D647C0A3-713B-454C-9B21-AF4671BA072F}">
      <dgm:prSet/>
      <dgm:spPr/>
      <dgm:t>
        <a:bodyPr/>
        <a:lstStyle/>
        <a:p>
          <a:endParaRPr lang="en-US"/>
        </a:p>
      </dgm:t>
    </dgm:pt>
    <dgm:pt modelId="{C2750558-AACD-41AC-B9C8-37756EEDBEBE}" type="sibTrans" cxnId="{D647C0A3-713B-454C-9B21-AF4671BA072F}">
      <dgm:prSet/>
      <dgm:spPr/>
      <dgm:t>
        <a:bodyPr/>
        <a:lstStyle/>
        <a:p>
          <a:endParaRPr lang="en-US"/>
        </a:p>
      </dgm:t>
    </dgm:pt>
    <dgm:pt modelId="{1A576CA1-B864-4A79-8D57-D0383F929894}">
      <dgm:prSet phldrT="[Text]" custT="1"/>
      <dgm:spPr/>
      <dgm:t>
        <a:bodyPr/>
        <a:lstStyle/>
        <a:p>
          <a:r>
            <a:rPr lang="en-US" sz="1800" dirty="0" smtClean="0">
              <a:solidFill>
                <a:schemeClr val="bg1"/>
              </a:solidFill>
            </a:rPr>
            <a:t>Spouses living together</a:t>
          </a:r>
        </a:p>
        <a:p>
          <a:r>
            <a:rPr lang="en-US" sz="1800" dirty="0" smtClean="0">
              <a:solidFill>
                <a:schemeClr val="bg1"/>
              </a:solidFill>
            </a:rPr>
            <a:t>Unmarried Couples with mutual children who live together</a:t>
          </a:r>
          <a:endParaRPr lang="en-US" sz="1800" dirty="0">
            <a:solidFill>
              <a:schemeClr val="bg1"/>
            </a:solidFill>
          </a:endParaRPr>
        </a:p>
      </dgm:t>
    </dgm:pt>
    <dgm:pt modelId="{6831DA49-D232-491A-B7BF-9BAB88560AD9}" type="parTrans" cxnId="{B295F09B-6280-4E0F-BE20-0F9C3C69CFFE}">
      <dgm:prSet/>
      <dgm:spPr/>
      <dgm:t>
        <a:bodyPr/>
        <a:lstStyle/>
        <a:p>
          <a:endParaRPr lang="en-US"/>
        </a:p>
      </dgm:t>
    </dgm:pt>
    <dgm:pt modelId="{88E86558-F7C8-41B0-A414-7F7099778D33}" type="sibTrans" cxnId="{B295F09B-6280-4E0F-BE20-0F9C3C69CFFE}">
      <dgm:prSet/>
      <dgm:spPr/>
      <dgm:t>
        <a:bodyPr/>
        <a:lstStyle/>
        <a:p>
          <a:endParaRPr lang="en-US"/>
        </a:p>
      </dgm:t>
    </dgm:pt>
    <dgm:pt modelId="{3807B768-2F4B-49CF-8E76-BF55E2DEF9F2}">
      <dgm:prSet phldrT="[Text]" custT="1"/>
      <dgm:spPr>
        <a:solidFill>
          <a:srgbClr val="F1AD02"/>
        </a:solidFill>
      </dgm:spPr>
      <dgm:t>
        <a:bodyPr/>
        <a:lstStyle/>
        <a:p>
          <a:r>
            <a:rPr lang="en-US" sz="2000" dirty="0" smtClean="0">
              <a:solidFill>
                <a:schemeClr val="bg1"/>
              </a:solidFill>
            </a:rPr>
            <a:t>Separate PE Tools</a:t>
          </a:r>
          <a:endParaRPr lang="en-US" sz="2000" dirty="0">
            <a:solidFill>
              <a:schemeClr val="bg1"/>
            </a:solidFill>
          </a:endParaRPr>
        </a:p>
      </dgm:t>
    </dgm:pt>
    <dgm:pt modelId="{A047021A-88ED-41B3-B66C-53FBFE9A7F17}" type="parTrans" cxnId="{6392BA1D-1AA9-42E7-87C9-78F3352248F0}">
      <dgm:prSet/>
      <dgm:spPr/>
      <dgm:t>
        <a:bodyPr/>
        <a:lstStyle/>
        <a:p>
          <a:endParaRPr lang="en-US"/>
        </a:p>
      </dgm:t>
    </dgm:pt>
    <dgm:pt modelId="{1D98D258-90A2-47BA-BC88-039CC90E9057}" type="sibTrans" cxnId="{6392BA1D-1AA9-42E7-87C9-78F3352248F0}">
      <dgm:prSet/>
      <dgm:spPr/>
      <dgm:t>
        <a:bodyPr/>
        <a:lstStyle/>
        <a:p>
          <a:endParaRPr lang="en-US"/>
        </a:p>
      </dgm:t>
    </dgm:pt>
    <dgm:pt modelId="{4399D03A-1682-46E7-8D8D-0D05D7F6A96F}">
      <dgm:prSet phldrT="[Text]" custT="1"/>
      <dgm:spPr/>
      <dgm:t>
        <a:bodyPr/>
        <a:lstStyle/>
        <a:p>
          <a:r>
            <a:rPr lang="en-US" sz="1800" dirty="0" smtClean="0">
              <a:solidFill>
                <a:schemeClr val="bg1"/>
              </a:solidFill>
            </a:rPr>
            <a:t>Unmarried couples with no mutual children</a:t>
          </a:r>
        </a:p>
        <a:p>
          <a:r>
            <a:rPr lang="en-US" sz="1800" dirty="0" smtClean="0">
              <a:solidFill>
                <a:schemeClr val="bg1"/>
              </a:solidFill>
            </a:rPr>
            <a:t>Adult children (over 18) even when living with their parents</a:t>
          </a:r>
        </a:p>
        <a:p>
          <a:r>
            <a:rPr lang="en-US" sz="1800" dirty="0" smtClean="0">
              <a:solidFill>
                <a:schemeClr val="bg1"/>
              </a:solidFill>
            </a:rPr>
            <a:t>Single adults </a:t>
          </a:r>
          <a:endParaRPr lang="en-US" sz="1800" dirty="0">
            <a:solidFill>
              <a:schemeClr val="bg1"/>
            </a:solidFill>
          </a:endParaRPr>
        </a:p>
      </dgm:t>
    </dgm:pt>
    <dgm:pt modelId="{3E44E71F-8E2D-4D9E-ADE0-E12A714BB04A}" type="parTrans" cxnId="{615DE7E3-7776-4EB3-8570-CF3AB1EF594B}">
      <dgm:prSet/>
      <dgm:spPr/>
      <dgm:t>
        <a:bodyPr/>
        <a:lstStyle/>
        <a:p>
          <a:endParaRPr lang="en-US"/>
        </a:p>
      </dgm:t>
    </dgm:pt>
    <dgm:pt modelId="{9AA61C0F-F0DB-4641-B18F-9B241D586402}" type="sibTrans" cxnId="{615DE7E3-7776-4EB3-8570-CF3AB1EF594B}">
      <dgm:prSet/>
      <dgm:spPr/>
      <dgm:t>
        <a:bodyPr/>
        <a:lstStyle/>
        <a:p>
          <a:endParaRPr lang="en-US"/>
        </a:p>
      </dgm:t>
    </dgm:pt>
    <dgm:pt modelId="{80759A0C-0675-4003-8ABF-4539298D5EF4}">
      <dgm:prSet/>
      <dgm:spPr/>
      <dgm:t>
        <a:bodyPr/>
        <a:lstStyle/>
        <a:p>
          <a:endParaRPr lang="en-US" dirty="0"/>
        </a:p>
      </dgm:t>
    </dgm:pt>
    <dgm:pt modelId="{04543682-4676-4D45-9125-33A38489EFDA}" type="parTrans" cxnId="{984B0A62-F3B5-44E7-AAF1-ADF08DD3AF95}">
      <dgm:prSet/>
      <dgm:spPr/>
      <dgm:t>
        <a:bodyPr/>
        <a:lstStyle/>
        <a:p>
          <a:endParaRPr lang="en-US"/>
        </a:p>
      </dgm:t>
    </dgm:pt>
    <dgm:pt modelId="{074CC4C9-1139-4576-A741-1EB249FC735D}" type="sibTrans" cxnId="{984B0A62-F3B5-44E7-AAF1-ADF08DD3AF95}">
      <dgm:prSet/>
      <dgm:spPr/>
      <dgm:t>
        <a:bodyPr/>
        <a:lstStyle/>
        <a:p>
          <a:endParaRPr lang="en-US"/>
        </a:p>
      </dgm:t>
    </dgm:pt>
    <dgm:pt modelId="{E4DBF322-1E37-4ED7-9A3E-D2DAE3E5D1F6}" type="pres">
      <dgm:prSet presAssocID="{92A91A62-3914-4E6C-A371-F5C88FD13A61}" presName="Name0" presStyleCnt="0">
        <dgm:presLayoutVars>
          <dgm:chMax val="2"/>
          <dgm:dir/>
          <dgm:animOne val="branch"/>
          <dgm:animLvl val="lvl"/>
          <dgm:resizeHandles val="exact"/>
        </dgm:presLayoutVars>
      </dgm:prSet>
      <dgm:spPr/>
      <dgm:t>
        <a:bodyPr/>
        <a:lstStyle/>
        <a:p>
          <a:endParaRPr lang="en-US"/>
        </a:p>
      </dgm:t>
    </dgm:pt>
    <dgm:pt modelId="{4AEB761C-0409-4040-AA0E-510C75F72161}" type="pres">
      <dgm:prSet presAssocID="{92A91A62-3914-4E6C-A371-F5C88FD13A61}" presName="Background" presStyleLbl="node1" presStyleIdx="0" presStyleCnt="1" custScaleX="105414"/>
      <dgm:spPr>
        <a:solidFill>
          <a:srgbClr val="002569"/>
        </a:solidFill>
      </dgm:spPr>
    </dgm:pt>
    <dgm:pt modelId="{385E9FF5-C1D4-4B17-8CF0-AD82B91C57DA}" type="pres">
      <dgm:prSet presAssocID="{92A91A62-3914-4E6C-A371-F5C88FD13A61}" presName="Divider" presStyleLbl="callout" presStyleIdx="0" presStyleCnt="1"/>
      <dgm:spPr/>
    </dgm:pt>
    <dgm:pt modelId="{98E73098-1968-4345-A065-008DAB78D133}" type="pres">
      <dgm:prSet presAssocID="{92A91A62-3914-4E6C-A371-F5C88FD13A61}" presName="ChildText1" presStyleLbl="revTx" presStyleIdx="0" presStyleCnt="0" custScaleX="120828">
        <dgm:presLayoutVars>
          <dgm:chMax val="0"/>
          <dgm:chPref val="0"/>
          <dgm:bulletEnabled val="1"/>
        </dgm:presLayoutVars>
      </dgm:prSet>
      <dgm:spPr/>
      <dgm:t>
        <a:bodyPr/>
        <a:lstStyle/>
        <a:p>
          <a:endParaRPr lang="en-US"/>
        </a:p>
      </dgm:t>
    </dgm:pt>
    <dgm:pt modelId="{3FA6E0F4-1BDF-4813-81DD-38A1E43ECCB2}" type="pres">
      <dgm:prSet presAssocID="{92A91A62-3914-4E6C-A371-F5C88FD13A61}" presName="ChildText2" presStyleLbl="revTx" presStyleIdx="0" presStyleCnt="0" custScaleX="113777">
        <dgm:presLayoutVars>
          <dgm:chMax val="0"/>
          <dgm:chPref val="0"/>
          <dgm:bulletEnabled val="1"/>
        </dgm:presLayoutVars>
      </dgm:prSet>
      <dgm:spPr/>
      <dgm:t>
        <a:bodyPr/>
        <a:lstStyle/>
        <a:p>
          <a:endParaRPr lang="en-US"/>
        </a:p>
      </dgm:t>
    </dgm:pt>
    <dgm:pt modelId="{DEC3C52A-62AB-413B-AAA9-3D88393E7C9D}" type="pres">
      <dgm:prSet presAssocID="{92A91A62-3914-4E6C-A371-F5C88FD13A61}" presName="ParentText1" presStyleLbl="revTx" presStyleIdx="0" presStyleCnt="0">
        <dgm:presLayoutVars>
          <dgm:chMax val="1"/>
          <dgm:chPref val="1"/>
        </dgm:presLayoutVars>
      </dgm:prSet>
      <dgm:spPr/>
      <dgm:t>
        <a:bodyPr/>
        <a:lstStyle/>
        <a:p>
          <a:endParaRPr lang="en-US"/>
        </a:p>
      </dgm:t>
    </dgm:pt>
    <dgm:pt modelId="{7B02E113-5339-48AA-8890-5659F7B03EC5}" type="pres">
      <dgm:prSet presAssocID="{92A91A62-3914-4E6C-A371-F5C88FD13A61}" presName="ParentShape1" presStyleLbl="alignImgPlace1" presStyleIdx="0" presStyleCnt="2">
        <dgm:presLayoutVars/>
      </dgm:prSet>
      <dgm:spPr/>
      <dgm:t>
        <a:bodyPr/>
        <a:lstStyle/>
        <a:p>
          <a:endParaRPr lang="en-US"/>
        </a:p>
      </dgm:t>
    </dgm:pt>
    <dgm:pt modelId="{C4158942-4842-4306-9F8C-294E286FC62B}" type="pres">
      <dgm:prSet presAssocID="{92A91A62-3914-4E6C-A371-F5C88FD13A61}" presName="ParentText2" presStyleLbl="revTx" presStyleIdx="0" presStyleCnt="0">
        <dgm:presLayoutVars>
          <dgm:chMax val="1"/>
          <dgm:chPref val="1"/>
        </dgm:presLayoutVars>
      </dgm:prSet>
      <dgm:spPr/>
      <dgm:t>
        <a:bodyPr/>
        <a:lstStyle/>
        <a:p>
          <a:endParaRPr lang="en-US"/>
        </a:p>
      </dgm:t>
    </dgm:pt>
    <dgm:pt modelId="{0821D45B-301D-4FD9-A4E2-75A1214D0A60}" type="pres">
      <dgm:prSet presAssocID="{92A91A62-3914-4E6C-A371-F5C88FD13A61}" presName="ParentShape2" presStyleLbl="alignImgPlace1" presStyleIdx="1" presStyleCnt="2">
        <dgm:presLayoutVars/>
      </dgm:prSet>
      <dgm:spPr/>
      <dgm:t>
        <a:bodyPr/>
        <a:lstStyle/>
        <a:p>
          <a:endParaRPr lang="en-US"/>
        </a:p>
      </dgm:t>
    </dgm:pt>
  </dgm:ptLst>
  <dgm:cxnLst>
    <dgm:cxn modelId="{615DE7E3-7776-4EB3-8570-CF3AB1EF594B}" srcId="{3807B768-2F4B-49CF-8E76-BF55E2DEF9F2}" destId="{4399D03A-1682-46E7-8D8D-0D05D7F6A96F}" srcOrd="0" destOrd="0" parTransId="{3E44E71F-8E2D-4D9E-ADE0-E12A714BB04A}" sibTransId="{9AA61C0F-F0DB-4641-B18F-9B241D586402}"/>
    <dgm:cxn modelId="{A85AAB81-602D-4097-A182-7DF60B3F9649}" type="presOf" srcId="{1A576CA1-B864-4A79-8D57-D0383F929894}" destId="{98E73098-1968-4345-A065-008DAB78D133}" srcOrd="0" destOrd="0" presId="urn:microsoft.com/office/officeart/2009/3/layout/OpposingIdeas"/>
    <dgm:cxn modelId="{6392BA1D-1AA9-42E7-87C9-78F3352248F0}" srcId="{92A91A62-3914-4E6C-A371-F5C88FD13A61}" destId="{3807B768-2F4B-49CF-8E76-BF55E2DEF9F2}" srcOrd="1" destOrd="0" parTransId="{A047021A-88ED-41B3-B66C-53FBFE9A7F17}" sibTransId="{1D98D258-90A2-47BA-BC88-039CC90E9057}"/>
    <dgm:cxn modelId="{B295F09B-6280-4E0F-BE20-0F9C3C69CFFE}" srcId="{80AC4CE7-85C9-4441-84C7-8993C947B4AF}" destId="{1A576CA1-B864-4A79-8D57-D0383F929894}" srcOrd="0" destOrd="0" parTransId="{6831DA49-D232-491A-B7BF-9BAB88560AD9}" sibTransId="{88E86558-F7C8-41B0-A414-7F7099778D33}"/>
    <dgm:cxn modelId="{FF16D03A-2DC6-48B9-83D5-E511680A833A}" type="presOf" srcId="{3807B768-2F4B-49CF-8E76-BF55E2DEF9F2}" destId="{C4158942-4842-4306-9F8C-294E286FC62B}" srcOrd="0" destOrd="0" presId="urn:microsoft.com/office/officeart/2009/3/layout/OpposingIdeas"/>
    <dgm:cxn modelId="{131ADB9F-89D1-466F-98BB-5211AB5FD13F}" type="presOf" srcId="{80759A0C-0675-4003-8ABF-4539298D5EF4}" destId="{3FA6E0F4-1BDF-4813-81DD-38A1E43ECCB2}" srcOrd="0" destOrd="1" presId="urn:microsoft.com/office/officeart/2009/3/layout/OpposingIdeas"/>
    <dgm:cxn modelId="{4D7A2761-277E-4420-BFBE-01743959F242}" type="presOf" srcId="{3807B768-2F4B-49CF-8E76-BF55E2DEF9F2}" destId="{0821D45B-301D-4FD9-A4E2-75A1214D0A60}" srcOrd="1" destOrd="0" presId="urn:microsoft.com/office/officeart/2009/3/layout/OpposingIdeas"/>
    <dgm:cxn modelId="{984B0A62-F3B5-44E7-AAF1-ADF08DD3AF95}" srcId="{4399D03A-1682-46E7-8D8D-0D05D7F6A96F}" destId="{80759A0C-0675-4003-8ABF-4539298D5EF4}" srcOrd="0" destOrd="0" parTransId="{04543682-4676-4D45-9125-33A38489EFDA}" sibTransId="{074CC4C9-1139-4576-A741-1EB249FC735D}"/>
    <dgm:cxn modelId="{D647C0A3-713B-454C-9B21-AF4671BA072F}" srcId="{92A91A62-3914-4E6C-A371-F5C88FD13A61}" destId="{80AC4CE7-85C9-4441-84C7-8993C947B4AF}" srcOrd="0" destOrd="0" parTransId="{D94067DE-E43C-45BA-90AD-4CD47D31DF6B}" sibTransId="{C2750558-AACD-41AC-B9C8-37756EEDBEBE}"/>
    <dgm:cxn modelId="{A8683BAD-8578-4C48-A4FC-5F6879C6463D}" type="presOf" srcId="{4399D03A-1682-46E7-8D8D-0D05D7F6A96F}" destId="{3FA6E0F4-1BDF-4813-81DD-38A1E43ECCB2}" srcOrd="0" destOrd="0" presId="urn:microsoft.com/office/officeart/2009/3/layout/OpposingIdeas"/>
    <dgm:cxn modelId="{F18ECA77-D4CE-44EF-8056-BA694D21652F}" type="presOf" srcId="{80AC4CE7-85C9-4441-84C7-8993C947B4AF}" destId="{DEC3C52A-62AB-413B-AAA9-3D88393E7C9D}" srcOrd="0" destOrd="0" presId="urn:microsoft.com/office/officeart/2009/3/layout/OpposingIdeas"/>
    <dgm:cxn modelId="{8541FD34-2A5E-4DCD-A912-BEB47634BB90}" type="presOf" srcId="{92A91A62-3914-4E6C-A371-F5C88FD13A61}" destId="{E4DBF322-1E37-4ED7-9A3E-D2DAE3E5D1F6}" srcOrd="0" destOrd="0" presId="urn:microsoft.com/office/officeart/2009/3/layout/OpposingIdeas"/>
    <dgm:cxn modelId="{75A4DE1C-A868-4786-BE85-1E2E98A97AF2}" type="presOf" srcId="{80AC4CE7-85C9-4441-84C7-8993C947B4AF}" destId="{7B02E113-5339-48AA-8890-5659F7B03EC5}" srcOrd="1" destOrd="0" presId="urn:microsoft.com/office/officeart/2009/3/layout/OpposingIdeas"/>
    <dgm:cxn modelId="{BD23816F-6512-4AD3-8AF3-EAE969E65F5C}" type="presParOf" srcId="{E4DBF322-1E37-4ED7-9A3E-D2DAE3E5D1F6}" destId="{4AEB761C-0409-4040-AA0E-510C75F72161}" srcOrd="0" destOrd="0" presId="urn:microsoft.com/office/officeart/2009/3/layout/OpposingIdeas"/>
    <dgm:cxn modelId="{21045D66-3D43-4A2E-8FFA-D2D87F16FA9C}" type="presParOf" srcId="{E4DBF322-1E37-4ED7-9A3E-D2DAE3E5D1F6}" destId="{385E9FF5-C1D4-4B17-8CF0-AD82B91C57DA}" srcOrd="1" destOrd="0" presId="urn:microsoft.com/office/officeart/2009/3/layout/OpposingIdeas"/>
    <dgm:cxn modelId="{11207993-0C50-40B9-8795-EA4234C1C10E}" type="presParOf" srcId="{E4DBF322-1E37-4ED7-9A3E-D2DAE3E5D1F6}" destId="{98E73098-1968-4345-A065-008DAB78D133}" srcOrd="2" destOrd="0" presId="urn:microsoft.com/office/officeart/2009/3/layout/OpposingIdeas"/>
    <dgm:cxn modelId="{6FFD6FCD-4E6B-4A3D-AD85-F92051A19970}" type="presParOf" srcId="{E4DBF322-1E37-4ED7-9A3E-D2DAE3E5D1F6}" destId="{3FA6E0F4-1BDF-4813-81DD-38A1E43ECCB2}" srcOrd="3" destOrd="0" presId="urn:microsoft.com/office/officeart/2009/3/layout/OpposingIdeas"/>
    <dgm:cxn modelId="{99BF4F5E-73B0-45AD-8956-70F88BC18743}" type="presParOf" srcId="{E4DBF322-1E37-4ED7-9A3E-D2DAE3E5D1F6}" destId="{DEC3C52A-62AB-413B-AAA9-3D88393E7C9D}" srcOrd="4" destOrd="0" presId="urn:microsoft.com/office/officeart/2009/3/layout/OpposingIdeas"/>
    <dgm:cxn modelId="{30BE1BE1-21B0-4F32-A506-378D195F39DB}" type="presParOf" srcId="{E4DBF322-1E37-4ED7-9A3E-D2DAE3E5D1F6}" destId="{7B02E113-5339-48AA-8890-5659F7B03EC5}" srcOrd="5" destOrd="0" presId="urn:microsoft.com/office/officeart/2009/3/layout/OpposingIdeas"/>
    <dgm:cxn modelId="{96357000-F41D-440E-9424-C9283034CD5B}" type="presParOf" srcId="{E4DBF322-1E37-4ED7-9A3E-D2DAE3E5D1F6}" destId="{C4158942-4842-4306-9F8C-294E286FC62B}" srcOrd="6" destOrd="0" presId="urn:microsoft.com/office/officeart/2009/3/layout/OpposingIdeas"/>
    <dgm:cxn modelId="{3296992B-6F5B-4231-982C-EA236FF5CE91}" type="presParOf" srcId="{E4DBF322-1E37-4ED7-9A3E-D2DAE3E5D1F6}" destId="{0821D45B-301D-4FD9-A4E2-75A1214D0A60}"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BD7C1F-961A-4D9C-AEF4-3EE51F21F9DF}"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8FFCBA78-09A7-43E4-9957-281120AF62D3}">
      <dgm:prSet phldrT="[Text]" custT="1"/>
      <dgm:spPr>
        <a:solidFill>
          <a:srgbClr val="002569"/>
        </a:solidFill>
      </dgm:spPr>
      <dgm:t>
        <a:bodyPr/>
        <a:lstStyle/>
        <a:p>
          <a:r>
            <a:rPr lang="en-US" sz="2800" dirty="0" smtClean="0"/>
            <a:t>English</a:t>
          </a:r>
          <a:endParaRPr lang="en-US" sz="2800" dirty="0"/>
        </a:p>
      </dgm:t>
    </dgm:pt>
    <dgm:pt modelId="{8FC179C0-F7C7-4A88-9AA8-EC53215DBA45}" type="parTrans" cxnId="{00C3B6CE-3FA6-46C6-B3EA-01F5BE42CBFF}">
      <dgm:prSet/>
      <dgm:spPr/>
      <dgm:t>
        <a:bodyPr/>
        <a:lstStyle/>
        <a:p>
          <a:endParaRPr lang="en-US"/>
        </a:p>
      </dgm:t>
    </dgm:pt>
    <dgm:pt modelId="{24CA564D-372A-4106-9ED1-49B8C6114F01}" type="sibTrans" cxnId="{00C3B6CE-3FA6-46C6-B3EA-01F5BE42CBFF}">
      <dgm:prSet/>
      <dgm:spPr/>
      <dgm:t>
        <a:bodyPr/>
        <a:lstStyle/>
        <a:p>
          <a:endParaRPr lang="en-US"/>
        </a:p>
      </dgm:t>
    </dgm:pt>
    <dgm:pt modelId="{BC885BE4-727A-42CC-BB66-E7CC292D586D}">
      <dgm:prSet phldrT="[Text]"/>
      <dgm:spPr>
        <a:solidFill>
          <a:srgbClr val="002569">
            <a:alpha val="90000"/>
          </a:srgbClr>
        </a:solidFill>
      </dgm:spPr>
      <dgm:t>
        <a:bodyPr/>
        <a:lstStyle/>
        <a:p>
          <a:r>
            <a:rPr lang="en-US" dirty="0" smtClean="0">
              <a:solidFill>
                <a:schemeClr val="bg1"/>
              </a:solidFill>
            </a:rPr>
            <a:t>Approval or Denial Notice</a:t>
          </a:r>
          <a:endParaRPr lang="en-US" dirty="0">
            <a:solidFill>
              <a:schemeClr val="bg1"/>
            </a:solidFill>
          </a:endParaRPr>
        </a:p>
      </dgm:t>
    </dgm:pt>
    <dgm:pt modelId="{1B9CB164-1B7E-49AF-A342-84469014F289}" type="parTrans" cxnId="{89728402-04CD-4ABF-B3BA-D5EC41A85377}">
      <dgm:prSet/>
      <dgm:spPr>
        <a:solidFill>
          <a:srgbClr val="F1AD02"/>
        </a:solidFill>
      </dgm:spPr>
      <dgm:t>
        <a:bodyPr/>
        <a:lstStyle/>
        <a:p>
          <a:endParaRPr lang="en-US"/>
        </a:p>
      </dgm:t>
    </dgm:pt>
    <dgm:pt modelId="{2536F36A-C98D-456A-8013-A6F4492D3527}" type="sibTrans" cxnId="{89728402-04CD-4ABF-B3BA-D5EC41A85377}">
      <dgm:prSet/>
      <dgm:spPr>
        <a:solidFill>
          <a:srgbClr val="F1AD02"/>
        </a:solidFill>
      </dgm:spPr>
      <dgm:t>
        <a:bodyPr/>
        <a:lstStyle/>
        <a:p>
          <a:endParaRPr lang="en-US"/>
        </a:p>
      </dgm:t>
    </dgm:pt>
    <dgm:pt modelId="{2D819F08-03A3-42E7-B069-09D3BF6E342F}">
      <dgm:prSet phldrT="[Text]"/>
      <dgm:spPr>
        <a:solidFill>
          <a:srgbClr val="002569">
            <a:alpha val="90000"/>
          </a:srgbClr>
        </a:solidFill>
      </dgm:spPr>
      <dgm:t>
        <a:bodyPr/>
        <a:lstStyle/>
        <a:p>
          <a:r>
            <a:rPr lang="en-US" dirty="0" smtClean="0">
              <a:solidFill>
                <a:schemeClr val="bg1"/>
              </a:solidFill>
            </a:rPr>
            <a:t>Release Form</a:t>
          </a:r>
          <a:endParaRPr lang="en-US" dirty="0">
            <a:solidFill>
              <a:schemeClr val="bg1"/>
            </a:solidFill>
          </a:endParaRPr>
        </a:p>
      </dgm:t>
    </dgm:pt>
    <dgm:pt modelId="{7F038216-F8DB-4BD7-9524-94F2B3294B7F}" type="parTrans" cxnId="{0BCA91CB-A5E2-44B3-A328-F1B99C7096AE}">
      <dgm:prSet/>
      <dgm:spPr/>
      <dgm:t>
        <a:bodyPr/>
        <a:lstStyle/>
        <a:p>
          <a:endParaRPr lang="en-US"/>
        </a:p>
      </dgm:t>
    </dgm:pt>
    <dgm:pt modelId="{9A85D524-C3A3-4610-94E4-7280569E3D34}" type="sibTrans" cxnId="{0BCA91CB-A5E2-44B3-A328-F1B99C7096AE}">
      <dgm:prSet/>
      <dgm:spPr/>
      <dgm:t>
        <a:bodyPr/>
        <a:lstStyle/>
        <a:p>
          <a:endParaRPr lang="en-US"/>
        </a:p>
      </dgm:t>
    </dgm:pt>
    <dgm:pt modelId="{F58A2942-0F74-44F4-AB93-670266E25215}">
      <dgm:prSet phldrT="[Text]" custT="1"/>
      <dgm:spPr>
        <a:solidFill>
          <a:srgbClr val="002569"/>
        </a:solidFill>
      </dgm:spPr>
      <dgm:t>
        <a:bodyPr/>
        <a:lstStyle/>
        <a:p>
          <a:r>
            <a:rPr lang="en-US" sz="2800" dirty="0" smtClean="0"/>
            <a:t>Spanish</a:t>
          </a:r>
          <a:endParaRPr lang="en-US" sz="2800" dirty="0"/>
        </a:p>
      </dgm:t>
    </dgm:pt>
    <dgm:pt modelId="{FB98FB62-EC1D-45E5-91B7-800599078307}" type="parTrans" cxnId="{5F167FDF-FE00-4DB8-803A-52689A66A951}">
      <dgm:prSet/>
      <dgm:spPr/>
      <dgm:t>
        <a:bodyPr/>
        <a:lstStyle/>
        <a:p>
          <a:endParaRPr lang="en-US"/>
        </a:p>
      </dgm:t>
    </dgm:pt>
    <dgm:pt modelId="{4BA3969E-D013-4C92-824B-D0E1A6CA5D5E}" type="sibTrans" cxnId="{5F167FDF-FE00-4DB8-803A-52689A66A951}">
      <dgm:prSet/>
      <dgm:spPr/>
      <dgm:t>
        <a:bodyPr/>
        <a:lstStyle/>
        <a:p>
          <a:endParaRPr lang="en-US"/>
        </a:p>
      </dgm:t>
    </dgm:pt>
    <dgm:pt modelId="{FD4B5E54-6820-4E63-A1B6-21BD22CAA376}">
      <dgm:prSet phldrT="[Text]"/>
      <dgm:spPr>
        <a:solidFill>
          <a:srgbClr val="002569">
            <a:alpha val="90000"/>
          </a:srgbClr>
        </a:solidFill>
      </dgm:spPr>
      <dgm:t>
        <a:bodyPr/>
        <a:lstStyle/>
        <a:p>
          <a:r>
            <a:rPr lang="en-US" dirty="0" smtClean="0">
              <a:solidFill>
                <a:schemeClr val="bg1"/>
              </a:solidFill>
            </a:rPr>
            <a:t>Approval or Denial Notice</a:t>
          </a:r>
          <a:endParaRPr lang="en-US" dirty="0">
            <a:solidFill>
              <a:schemeClr val="bg1"/>
            </a:solidFill>
          </a:endParaRPr>
        </a:p>
      </dgm:t>
    </dgm:pt>
    <dgm:pt modelId="{3E3067D0-02C9-40EB-B928-259A328CADE3}" type="parTrans" cxnId="{BB1202A9-EF09-43B1-A3E8-1F526D9744EC}">
      <dgm:prSet/>
      <dgm:spPr>
        <a:solidFill>
          <a:srgbClr val="F1AD02"/>
        </a:solidFill>
      </dgm:spPr>
      <dgm:t>
        <a:bodyPr/>
        <a:lstStyle/>
        <a:p>
          <a:endParaRPr lang="en-US"/>
        </a:p>
      </dgm:t>
    </dgm:pt>
    <dgm:pt modelId="{C5B78361-CFBF-440A-84E3-C97FBF1C89AC}" type="sibTrans" cxnId="{BB1202A9-EF09-43B1-A3E8-1F526D9744EC}">
      <dgm:prSet/>
      <dgm:spPr>
        <a:solidFill>
          <a:srgbClr val="F1AD02"/>
        </a:solidFill>
      </dgm:spPr>
      <dgm:t>
        <a:bodyPr/>
        <a:lstStyle/>
        <a:p>
          <a:endParaRPr lang="en-US"/>
        </a:p>
      </dgm:t>
    </dgm:pt>
    <dgm:pt modelId="{E80CE71E-916F-4FA9-BBAA-0285B1A98DA8}">
      <dgm:prSet phldrT="[Text]"/>
      <dgm:spPr>
        <a:solidFill>
          <a:srgbClr val="002569">
            <a:alpha val="90000"/>
          </a:srgbClr>
        </a:solidFill>
      </dgm:spPr>
      <dgm:t>
        <a:bodyPr/>
        <a:lstStyle/>
        <a:p>
          <a:r>
            <a:rPr lang="en-US" dirty="0" smtClean="0">
              <a:solidFill>
                <a:schemeClr val="bg1"/>
              </a:solidFill>
            </a:rPr>
            <a:t>Release Form</a:t>
          </a:r>
          <a:endParaRPr lang="en-US" dirty="0">
            <a:solidFill>
              <a:schemeClr val="bg1"/>
            </a:solidFill>
          </a:endParaRPr>
        </a:p>
      </dgm:t>
    </dgm:pt>
    <dgm:pt modelId="{513D2F1A-C88C-4008-B731-4F38123D116E}" type="parTrans" cxnId="{F4129BD3-7475-4EFC-B079-7E7E06C35117}">
      <dgm:prSet/>
      <dgm:spPr/>
      <dgm:t>
        <a:bodyPr/>
        <a:lstStyle/>
        <a:p>
          <a:endParaRPr lang="en-US"/>
        </a:p>
      </dgm:t>
    </dgm:pt>
    <dgm:pt modelId="{AACC85B5-EF95-4B62-AA7E-ECB37E984DF6}" type="sibTrans" cxnId="{F4129BD3-7475-4EFC-B079-7E7E06C35117}">
      <dgm:prSet/>
      <dgm:spPr/>
      <dgm:t>
        <a:bodyPr/>
        <a:lstStyle/>
        <a:p>
          <a:endParaRPr lang="en-US"/>
        </a:p>
      </dgm:t>
    </dgm:pt>
    <dgm:pt modelId="{C52EEC13-8ECD-4AE0-9426-6D9C9D9E7B3C}" type="pres">
      <dgm:prSet presAssocID="{1FBD7C1F-961A-4D9C-AEF4-3EE51F21F9DF}" presName="Name0" presStyleCnt="0">
        <dgm:presLayoutVars>
          <dgm:dir/>
          <dgm:animLvl val="lvl"/>
          <dgm:resizeHandles val="exact"/>
        </dgm:presLayoutVars>
      </dgm:prSet>
      <dgm:spPr/>
      <dgm:t>
        <a:bodyPr/>
        <a:lstStyle/>
        <a:p>
          <a:endParaRPr lang="en-US"/>
        </a:p>
      </dgm:t>
    </dgm:pt>
    <dgm:pt modelId="{097695CD-F14B-4D92-ACC1-42E99E9BC3DD}" type="pres">
      <dgm:prSet presAssocID="{8FFCBA78-09A7-43E4-9957-281120AF62D3}" presName="vertFlow" presStyleCnt="0"/>
      <dgm:spPr/>
    </dgm:pt>
    <dgm:pt modelId="{F341E918-37CC-43C7-BC8F-5CFE4696B2BF}" type="pres">
      <dgm:prSet presAssocID="{8FFCBA78-09A7-43E4-9957-281120AF62D3}" presName="header" presStyleLbl="node1" presStyleIdx="0" presStyleCnt="2"/>
      <dgm:spPr/>
      <dgm:t>
        <a:bodyPr/>
        <a:lstStyle/>
        <a:p>
          <a:endParaRPr lang="en-US"/>
        </a:p>
      </dgm:t>
    </dgm:pt>
    <dgm:pt modelId="{8BF198E6-619D-488E-80D1-A800FAF47745}" type="pres">
      <dgm:prSet presAssocID="{1B9CB164-1B7E-49AF-A342-84469014F289}" presName="parTrans" presStyleLbl="sibTrans2D1" presStyleIdx="0" presStyleCnt="4"/>
      <dgm:spPr/>
      <dgm:t>
        <a:bodyPr/>
        <a:lstStyle/>
        <a:p>
          <a:endParaRPr lang="en-US"/>
        </a:p>
      </dgm:t>
    </dgm:pt>
    <dgm:pt modelId="{AC271DA3-89F6-4509-B270-2E4E93DEF05F}" type="pres">
      <dgm:prSet presAssocID="{BC885BE4-727A-42CC-BB66-E7CC292D586D}" presName="child" presStyleLbl="alignAccFollowNode1" presStyleIdx="0" presStyleCnt="4">
        <dgm:presLayoutVars>
          <dgm:chMax val="0"/>
          <dgm:bulletEnabled val="1"/>
        </dgm:presLayoutVars>
      </dgm:prSet>
      <dgm:spPr/>
      <dgm:t>
        <a:bodyPr/>
        <a:lstStyle/>
        <a:p>
          <a:endParaRPr lang="en-US"/>
        </a:p>
      </dgm:t>
    </dgm:pt>
    <dgm:pt modelId="{25DFE76C-47B5-43A6-8D26-B968E3D50A33}" type="pres">
      <dgm:prSet presAssocID="{2536F36A-C98D-456A-8013-A6F4492D3527}" presName="sibTrans" presStyleLbl="sibTrans2D1" presStyleIdx="1" presStyleCnt="4"/>
      <dgm:spPr/>
      <dgm:t>
        <a:bodyPr/>
        <a:lstStyle/>
        <a:p>
          <a:endParaRPr lang="en-US"/>
        </a:p>
      </dgm:t>
    </dgm:pt>
    <dgm:pt modelId="{13A58729-D9B6-4A65-B9E9-928E2870964D}" type="pres">
      <dgm:prSet presAssocID="{2D819F08-03A3-42E7-B069-09D3BF6E342F}" presName="child" presStyleLbl="alignAccFollowNode1" presStyleIdx="1" presStyleCnt="4">
        <dgm:presLayoutVars>
          <dgm:chMax val="0"/>
          <dgm:bulletEnabled val="1"/>
        </dgm:presLayoutVars>
      </dgm:prSet>
      <dgm:spPr/>
      <dgm:t>
        <a:bodyPr/>
        <a:lstStyle/>
        <a:p>
          <a:endParaRPr lang="en-US"/>
        </a:p>
      </dgm:t>
    </dgm:pt>
    <dgm:pt modelId="{421551EC-AB90-4BFF-92CB-7BBAEE7F4911}" type="pres">
      <dgm:prSet presAssocID="{8FFCBA78-09A7-43E4-9957-281120AF62D3}" presName="hSp" presStyleCnt="0"/>
      <dgm:spPr/>
    </dgm:pt>
    <dgm:pt modelId="{89CA2FDB-0CED-4A23-8EE9-5D65ABAF6E99}" type="pres">
      <dgm:prSet presAssocID="{F58A2942-0F74-44F4-AB93-670266E25215}" presName="vertFlow" presStyleCnt="0"/>
      <dgm:spPr/>
    </dgm:pt>
    <dgm:pt modelId="{41AA8180-A80D-4BC2-B21D-FA1396C79703}" type="pres">
      <dgm:prSet presAssocID="{F58A2942-0F74-44F4-AB93-670266E25215}" presName="header" presStyleLbl="node1" presStyleIdx="1" presStyleCnt="2"/>
      <dgm:spPr/>
      <dgm:t>
        <a:bodyPr/>
        <a:lstStyle/>
        <a:p>
          <a:endParaRPr lang="en-US"/>
        </a:p>
      </dgm:t>
    </dgm:pt>
    <dgm:pt modelId="{D734D7A6-0115-4CF1-9792-67166B83F9B9}" type="pres">
      <dgm:prSet presAssocID="{3E3067D0-02C9-40EB-B928-259A328CADE3}" presName="parTrans" presStyleLbl="sibTrans2D1" presStyleIdx="2" presStyleCnt="4"/>
      <dgm:spPr/>
      <dgm:t>
        <a:bodyPr/>
        <a:lstStyle/>
        <a:p>
          <a:endParaRPr lang="en-US"/>
        </a:p>
      </dgm:t>
    </dgm:pt>
    <dgm:pt modelId="{A5E50C12-05AE-49FA-BCB6-21CE98220820}" type="pres">
      <dgm:prSet presAssocID="{FD4B5E54-6820-4E63-A1B6-21BD22CAA376}" presName="child" presStyleLbl="alignAccFollowNode1" presStyleIdx="2" presStyleCnt="4">
        <dgm:presLayoutVars>
          <dgm:chMax val="0"/>
          <dgm:bulletEnabled val="1"/>
        </dgm:presLayoutVars>
      </dgm:prSet>
      <dgm:spPr/>
      <dgm:t>
        <a:bodyPr/>
        <a:lstStyle/>
        <a:p>
          <a:endParaRPr lang="en-US"/>
        </a:p>
      </dgm:t>
    </dgm:pt>
    <dgm:pt modelId="{021ACD04-508B-46F4-ADAD-0151CF3953F7}" type="pres">
      <dgm:prSet presAssocID="{C5B78361-CFBF-440A-84E3-C97FBF1C89AC}" presName="sibTrans" presStyleLbl="sibTrans2D1" presStyleIdx="3" presStyleCnt="4"/>
      <dgm:spPr/>
      <dgm:t>
        <a:bodyPr/>
        <a:lstStyle/>
        <a:p>
          <a:endParaRPr lang="en-US"/>
        </a:p>
      </dgm:t>
    </dgm:pt>
    <dgm:pt modelId="{0C04A549-7677-45E0-9502-79C8B6F78224}" type="pres">
      <dgm:prSet presAssocID="{E80CE71E-916F-4FA9-BBAA-0285B1A98DA8}" presName="child" presStyleLbl="alignAccFollowNode1" presStyleIdx="3" presStyleCnt="4">
        <dgm:presLayoutVars>
          <dgm:chMax val="0"/>
          <dgm:bulletEnabled val="1"/>
        </dgm:presLayoutVars>
      </dgm:prSet>
      <dgm:spPr/>
      <dgm:t>
        <a:bodyPr/>
        <a:lstStyle/>
        <a:p>
          <a:endParaRPr lang="en-US"/>
        </a:p>
      </dgm:t>
    </dgm:pt>
  </dgm:ptLst>
  <dgm:cxnLst>
    <dgm:cxn modelId="{19075F3E-46AA-495C-A553-AEA345304E23}" type="presOf" srcId="{FD4B5E54-6820-4E63-A1B6-21BD22CAA376}" destId="{A5E50C12-05AE-49FA-BCB6-21CE98220820}" srcOrd="0" destOrd="0" presId="urn:microsoft.com/office/officeart/2005/8/layout/lProcess1"/>
    <dgm:cxn modelId="{89728402-04CD-4ABF-B3BA-D5EC41A85377}" srcId="{8FFCBA78-09A7-43E4-9957-281120AF62D3}" destId="{BC885BE4-727A-42CC-BB66-E7CC292D586D}" srcOrd="0" destOrd="0" parTransId="{1B9CB164-1B7E-49AF-A342-84469014F289}" sibTransId="{2536F36A-C98D-456A-8013-A6F4492D3527}"/>
    <dgm:cxn modelId="{AF3AFFBB-C042-4CA6-AE35-1F89D55FD249}" type="presOf" srcId="{1B9CB164-1B7E-49AF-A342-84469014F289}" destId="{8BF198E6-619D-488E-80D1-A800FAF47745}" srcOrd="0" destOrd="0" presId="urn:microsoft.com/office/officeart/2005/8/layout/lProcess1"/>
    <dgm:cxn modelId="{A40FE32D-7DF0-4FFA-A301-2CB9747B422C}" type="presOf" srcId="{2536F36A-C98D-456A-8013-A6F4492D3527}" destId="{25DFE76C-47B5-43A6-8D26-B968E3D50A33}" srcOrd="0" destOrd="0" presId="urn:microsoft.com/office/officeart/2005/8/layout/lProcess1"/>
    <dgm:cxn modelId="{0D890A44-E7FF-4B4B-A69B-48D9C6EC258B}" type="presOf" srcId="{F58A2942-0F74-44F4-AB93-670266E25215}" destId="{41AA8180-A80D-4BC2-B21D-FA1396C79703}" srcOrd="0" destOrd="0" presId="urn:microsoft.com/office/officeart/2005/8/layout/lProcess1"/>
    <dgm:cxn modelId="{00C3B6CE-3FA6-46C6-B3EA-01F5BE42CBFF}" srcId="{1FBD7C1F-961A-4D9C-AEF4-3EE51F21F9DF}" destId="{8FFCBA78-09A7-43E4-9957-281120AF62D3}" srcOrd="0" destOrd="0" parTransId="{8FC179C0-F7C7-4A88-9AA8-EC53215DBA45}" sibTransId="{24CA564D-372A-4106-9ED1-49B8C6114F01}"/>
    <dgm:cxn modelId="{68F07C8D-F161-4DFD-9496-5D3C23120149}" type="presOf" srcId="{8FFCBA78-09A7-43E4-9957-281120AF62D3}" destId="{F341E918-37CC-43C7-BC8F-5CFE4696B2BF}" srcOrd="0" destOrd="0" presId="urn:microsoft.com/office/officeart/2005/8/layout/lProcess1"/>
    <dgm:cxn modelId="{30E5ECB1-1267-4C9B-858E-7D4CDD17937C}" type="presOf" srcId="{E80CE71E-916F-4FA9-BBAA-0285B1A98DA8}" destId="{0C04A549-7677-45E0-9502-79C8B6F78224}" srcOrd="0" destOrd="0" presId="urn:microsoft.com/office/officeart/2005/8/layout/lProcess1"/>
    <dgm:cxn modelId="{13643F48-D9DF-4278-A1AB-1E6DF2CCE9BF}" type="presOf" srcId="{3E3067D0-02C9-40EB-B928-259A328CADE3}" destId="{D734D7A6-0115-4CF1-9792-67166B83F9B9}" srcOrd="0" destOrd="0" presId="urn:microsoft.com/office/officeart/2005/8/layout/lProcess1"/>
    <dgm:cxn modelId="{0773B875-A894-4C7C-A0A2-6C1E5449A775}" type="presOf" srcId="{2D819F08-03A3-42E7-B069-09D3BF6E342F}" destId="{13A58729-D9B6-4A65-B9E9-928E2870964D}" srcOrd="0" destOrd="0" presId="urn:microsoft.com/office/officeart/2005/8/layout/lProcess1"/>
    <dgm:cxn modelId="{5F167FDF-FE00-4DB8-803A-52689A66A951}" srcId="{1FBD7C1F-961A-4D9C-AEF4-3EE51F21F9DF}" destId="{F58A2942-0F74-44F4-AB93-670266E25215}" srcOrd="1" destOrd="0" parTransId="{FB98FB62-EC1D-45E5-91B7-800599078307}" sibTransId="{4BA3969E-D013-4C92-824B-D0E1A6CA5D5E}"/>
    <dgm:cxn modelId="{7699D50C-6257-4B96-9C2E-D0B0065E3BB4}" type="presOf" srcId="{BC885BE4-727A-42CC-BB66-E7CC292D586D}" destId="{AC271DA3-89F6-4509-B270-2E4E93DEF05F}" srcOrd="0" destOrd="0" presId="urn:microsoft.com/office/officeart/2005/8/layout/lProcess1"/>
    <dgm:cxn modelId="{0BCA91CB-A5E2-44B3-A328-F1B99C7096AE}" srcId="{8FFCBA78-09A7-43E4-9957-281120AF62D3}" destId="{2D819F08-03A3-42E7-B069-09D3BF6E342F}" srcOrd="1" destOrd="0" parTransId="{7F038216-F8DB-4BD7-9524-94F2B3294B7F}" sibTransId="{9A85D524-C3A3-4610-94E4-7280569E3D34}"/>
    <dgm:cxn modelId="{BB1202A9-EF09-43B1-A3E8-1F526D9744EC}" srcId="{F58A2942-0F74-44F4-AB93-670266E25215}" destId="{FD4B5E54-6820-4E63-A1B6-21BD22CAA376}" srcOrd="0" destOrd="0" parTransId="{3E3067D0-02C9-40EB-B928-259A328CADE3}" sibTransId="{C5B78361-CFBF-440A-84E3-C97FBF1C89AC}"/>
    <dgm:cxn modelId="{2F51D629-46BC-45C9-BCB1-64E14F8A7C51}" type="presOf" srcId="{1FBD7C1F-961A-4D9C-AEF4-3EE51F21F9DF}" destId="{C52EEC13-8ECD-4AE0-9426-6D9C9D9E7B3C}" srcOrd="0" destOrd="0" presId="urn:microsoft.com/office/officeart/2005/8/layout/lProcess1"/>
    <dgm:cxn modelId="{F4129BD3-7475-4EFC-B079-7E7E06C35117}" srcId="{F58A2942-0F74-44F4-AB93-670266E25215}" destId="{E80CE71E-916F-4FA9-BBAA-0285B1A98DA8}" srcOrd="1" destOrd="0" parTransId="{513D2F1A-C88C-4008-B731-4F38123D116E}" sibTransId="{AACC85B5-EF95-4B62-AA7E-ECB37E984DF6}"/>
    <dgm:cxn modelId="{ADE7630C-4354-4A7B-AA45-617C7B98C31B}" type="presOf" srcId="{C5B78361-CFBF-440A-84E3-C97FBF1C89AC}" destId="{021ACD04-508B-46F4-ADAD-0151CF3953F7}" srcOrd="0" destOrd="0" presId="urn:microsoft.com/office/officeart/2005/8/layout/lProcess1"/>
    <dgm:cxn modelId="{0F750A63-E2D6-4768-B6FE-86B3741DC5E3}" type="presParOf" srcId="{C52EEC13-8ECD-4AE0-9426-6D9C9D9E7B3C}" destId="{097695CD-F14B-4D92-ACC1-42E99E9BC3DD}" srcOrd="0" destOrd="0" presId="urn:microsoft.com/office/officeart/2005/8/layout/lProcess1"/>
    <dgm:cxn modelId="{66D75BFF-2C26-48DC-8146-62770454B7D5}" type="presParOf" srcId="{097695CD-F14B-4D92-ACC1-42E99E9BC3DD}" destId="{F341E918-37CC-43C7-BC8F-5CFE4696B2BF}" srcOrd="0" destOrd="0" presId="urn:microsoft.com/office/officeart/2005/8/layout/lProcess1"/>
    <dgm:cxn modelId="{36D565A6-CD5B-4E19-83DF-E355F0CC820E}" type="presParOf" srcId="{097695CD-F14B-4D92-ACC1-42E99E9BC3DD}" destId="{8BF198E6-619D-488E-80D1-A800FAF47745}" srcOrd="1" destOrd="0" presId="urn:microsoft.com/office/officeart/2005/8/layout/lProcess1"/>
    <dgm:cxn modelId="{E3B6BBD3-851F-4858-87F3-C49A62DA726E}" type="presParOf" srcId="{097695CD-F14B-4D92-ACC1-42E99E9BC3DD}" destId="{AC271DA3-89F6-4509-B270-2E4E93DEF05F}" srcOrd="2" destOrd="0" presId="urn:microsoft.com/office/officeart/2005/8/layout/lProcess1"/>
    <dgm:cxn modelId="{F4F98D9C-FC0D-4586-B683-EB6BF4C426DF}" type="presParOf" srcId="{097695CD-F14B-4D92-ACC1-42E99E9BC3DD}" destId="{25DFE76C-47B5-43A6-8D26-B968E3D50A33}" srcOrd="3" destOrd="0" presId="urn:microsoft.com/office/officeart/2005/8/layout/lProcess1"/>
    <dgm:cxn modelId="{252B6D7A-0FAD-43D7-96E8-B85C1C3910F7}" type="presParOf" srcId="{097695CD-F14B-4D92-ACC1-42E99E9BC3DD}" destId="{13A58729-D9B6-4A65-B9E9-928E2870964D}" srcOrd="4" destOrd="0" presId="urn:microsoft.com/office/officeart/2005/8/layout/lProcess1"/>
    <dgm:cxn modelId="{18D8A4C3-76DD-4A54-8540-E6B4150B16B4}" type="presParOf" srcId="{C52EEC13-8ECD-4AE0-9426-6D9C9D9E7B3C}" destId="{421551EC-AB90-4BFF-92CB-7BBAEE7F4911}" srcOrd="1" destOrd="0" presId="urn:microsoft.com/office/officeart/2005/8/layout/lProcess1"/>
    <dgm:cxn modelId="{60C396FD-3E18-4175-A92B-34EABC1CE3D2}" type="presParOf" srcId="{C52EEC13-8ECD-4AE0-9426-6D9C9D9E7B3C}" destId="{89CA2FDB-0CED-4A23-8EE9-5D65ABAF6E99}" srcOrd="2" destOrd="0" presId="urn:microsoft.com/office/officeart/2005/8/layout/lProcess1"/>
    <dgm:cxn modelId="{B555A0BF-8336-40B9-9022-45E6DC35125C}" type="presParOf" srcId="{89CA2FDB-0CED-4A23-8EE9-5D65ABAF6E99}" destId="{41AA8180-A80D-4BC2-B21D-FA1396C79703}" srcOrd="0" destOrd="0" presId="urn:microsoft.com/office/officeart/2005/8/layout/lProcess1"/>
    <dgm:cxn modelId="{C1CC632E-2F33-4A27-880D-A174E18205E1}" type="presParOf" srcId="{89CA2FDB-0CED-4A23-8EE9-5D65ABAF6E99}" destId="{D734D7A6-0115-4CF1-9792-67166B83F9B9}" srcOrd="1" destOrd="0" presId="urn:microsoft.com/office/officeart/2005/8/layout/lProcess1"/>
    <dgm:cxn modelId="{A26326DD-972D-435E-8D76-0DED74D0D636}" type="presParOf" srcId="{89CA2FDB-0CED-4A23-8EE9-5D65ABAF6E99}" destId="{A5E50C12-05AE-49FA-BCB6-21CE98220820}" srcOrd="2" destOrd="0" presId="urn:microsoft.com/office/officeart/2005/8/layout/lProcess1"/>
    <dgm:cxn modelId="{A06CAFD8-33A9-4CAF-B6F9-1B3416C46225}" type="presParOf" srcId="{89CA2FDB-0CED-4A23-8EE9-5D65ABAF6E99}" destId="{021ACD04-508B-46F4-ADAD-0151CF3953F7}" srcOrd="3" destOrd="0" presId="urn:microsoft.com/office/officeart/2005/8/layout/lProcess1"/>
    <dgm:cxn modelId="{F91634A0-0D0E-43F4-BDF4-6C7CCE90E4B2}" type="presParOf" srcId="{89CA2FDB-0CED-4A23-8EE9-5D65ABAF6E99}" destId="{0C04A549-7677-45E0-9502-79C8B6F78224}"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9B558C-BA58-4BF7-97A8-CD242FD0E1F0}"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806AA499-1DE5-44FE-AB1E-9F9AAD0024A8}">
      <dgm:prSet phldrT="[Text]"/>
      <dgm:spPr>
        <a:solidFill>
          <a:srgbClr val="F1AD02"/>
        </a:solidFill>
      </dgm:spPr>
      <dgm:t>
        <a:bodyPr/>
        <a:lstStyle/>
        <a:p>
          <a:r>
            <a:rPr lang="en-US" dirty="0" smtClean="0"/>
            <a:t>Primary Applicant</a:t>
          </a:r>
          <a:endParaRPr lang="en-US" dirty="0"/>
        </a:p>
      </dgm:t>
    </dgm:pt>
    <dgm:pt modelId="{F14CB74A-E6B2-4236-A18B-ACD16E0BA368}" type="parTrans" cxnId="{4691B3A4-0B9B-4304-9D9C-EC31E4A287B7}">
      <dgm:prSet/>
      <dgm:spPr/>
      <dgm:t>
        <a:bodyPr/>
        <a:lstStyle/>
        <a:p>
          <a:endParaRPr lang="en-US"/>
        </a:p>
      </dgm:t>
    </dgm:pt>
    <dgm:pt modelId="{E794C563-5A5F-4B60-B51A-DB83A10DBB1C}" type="sibTrans" cxnId="{4691B3A4-0B9B-4304-9D9C-EC31E4A287B7}">
      <dgm:prSet/>
      <dgm:spPr>
        <a:ln>
          <a:solidFill>
            <a:srgbClr val="002569"/>
          </a:solidFill>
        </a:ln>
      </dgm:spPr>
      <dgm:t>
        <a:bodyPr/>
        <a:lstStyle/>
        <a:p>
          <a:endParaRPr lang="en-US"/>
        </a:p>
      </dgm:t>
    </dgm:pt>
    <dgm:pt modelId="{AC0B393F-D3D0-4257-B4A9-6E0574CD8A7D}">
      <dgm:prSet phldrT="[Text]"/>
      <dgm:spPr>
        <a:solidFill>
          <a:srgbClr val="F1AD02"/>
        </a:solidFill>
      </dgm:spPr>
      <dgm:t>
        <a:bodyPr/>
        <a:lstStyle/>
        <a:p>
          <a:r>
            <a:rPr lang="en-US" dirty="0" smtClean="0"/>
            <a:t>Consumer Information</a:t>
          </a:r>
          <a:endParaRPr lang="en-US" dirty="0"/>
        </a:p>
      </dgm:t>
    </dgm:pt>
    <dgm:pt modelId="{C68F7F9A-3424-469C-A67F-05DCE86C9FFA}" type="parTrans" cxnId="{E2E5BDFA-97A6-4E51-950F-E16A62EC7C54}">
      <dgm:prSet/>
      <dgm:spPr/>
      <dgm:t>
        <a:bodyPr/>
        <a:lstStyle/>
        <a:p>
          <a:endParaRPr lang="en-US"/>
        </a:p>
      </dgm:t>
    </dgm:pt>
    <dgm:pt modelId="{6240CCDE-ECB5-4725-85D1-BEDEC703C570}" type="sibTrans" cxnId="{E2E5BDFA-97A6-4E51-950F-E16A62EC7C54}">
      <dgm:prSet/>
      <dgm:spPr>
        <a:ln>
          <a:solidFill>
            <a:srgbClr val="002569"/>
          </a:solidFill>
        </a:ln>
      </dgm:spPr>
      <dgm:t>
        <a:bodyPr/>
        <a:lstStyle/>
        <a:p>
          <a:endParaRPr lang="en-US"/>
        </a:p>
      </dgm:t>
    </dgm:pt>
    <dgm:pt modelId="{71B7A9F5-C1D9-45C0-BAC6-70AE948B7728}">
      <dgm:prSet phldrT="[Text]"/>
      <dgm:spPr>
        <a:solidFill>
          <a:srgbClr val="F1AD02"/>
        </a:solidFill>
      </dgm:spPr>
      <dgm:t>
        <a:bodyPr/>
        <a:lstStyle/>
        <a:p>
          <a:r>
            <a:rPr lang="en-US" dirty="0" smtClean="0"/>
            <a:t>Additional Consumer Information</a:t>
          </a:r>
          <a:endParaRPr lang="en-US" dirty="0"/>
        </a:p>
      </dgm:t>
    </dgm:pt>
    <dgm:pt modelId="{9CE2C382-B83D-4D80-A61B-2963D8B8729F}" type="parTrans" cxnId="{714E4003-E0AF-4ECD-B21A-F799D48E1BB4}">
      <dgm:prSet/>
      <dgm:spPr/>
      <dgm:t>
        <a:bodyPr/>
        <a:lstStyle/>
        <a:p>
          <a:endParaRPr lang="en-US"/>
        </a:p>
      </dgm:t>
    </dgm:pt>
    <dgm:pt modelId="{68134481-989E-4AE3-9665-B8BB5008AB6A}" type="sibTrans" cxnId="{714E4003-E0AF-4ECD-B21A-F799D48E1BB4}">
      <dgm:prSet/>
      <dgm:spPr>
        <a:ln>
          <a:solidFill>
            <a:srgbClr val="002569"/>
          </a:solidFill>
        </a:ln>
      </dgm:spPr>
      <dgm:t>
        <a:bodyPr/>
        <a:lstStyle/>
        <a:p>
          <a:endParaRPr lang="en-US"/>
        </a:p>
      </dgm:t>
    </dgm:pt>
    <dgm:pt modelId="{3BC32A0D-97BB-4C80-AD5A-A9CA1AEB5D27}">
      <dgm:prSet phldrT="[Text]"/>
      <dgm:spPr>
        <a:solidFill>
          <a:srgbClr val="F1AD02"/>
        </a:solidFill>
      </dgm:spPr>
      <dgm:t>
        <a:bodyPr/>
        <a:lstStyle/>
        <a:p>
          <a:r>
            <a:rPr lang="en-US" dirty="0" smtClean="0"/>
            <a:t>Health Plan Choice</a:t>
          </a:r>
          <a:endParaRPr lang="en-US" dirty="0"/>
        </a:p>
      </dgm:t>
    </dgm:pt>
    <dgm:pt modelId="{5EDCE4A9-B946-4FA5-8E16-B7DFC46EE565}" type="parTrans" cxnId="{DB093F77-9839-4BE3-99F0-D4391C828608}">
      <dgm:prSet/>
      <dgm:spPr/>
      <dgm:t>
        <a:bodyPr/>
        <a:lstStyle/>
        <a:p>
          <a:endParaRPr lang="en-US"/>
        </a:p>
      </dgm:t>
    </dgm:pt>
    <dgm:pt modelId="{22D75B7B-D397-4722-A90B-FC7B62BD472A}" type="sibTrans" cxnId="{DB093F77-9839-4BE3-99F0-D4391C828608}">
      <dgm:prSet/>
      <dgm:spPr>
        <a:ln>
          <a:solidFill>
            <a:srgbClr val="002569"/>
          </a:solidFill>
        </a:ln>
      </dgm:spPr>
      <dgm:t>
        <a:bodyPr/>
        <a:lstStyle/>
        <a:p>
          <a:endParaRPr lang="en-US"/>
        </a:p>
      </dgm:t>
    </dgm:pt>
    <dgm:pt modelId="{569CEAB5-BCBC-4FE3-B02D-ADB1D740E73A}">
      <dgm:prSet phldrT="[Text]"/>
      <dgm:spPr>
        <a:solidFill>
          <a:srgbClr val="F1AD02"/>
        </a:solidFill>
      </dgm:spPr>
      <dgm:t>
        <a:bodyPr/>
        <a:lstStyle/>
        <a:p>
          <a:r>
            <a:rPr lang="en-US" dirty="0" smtClean="0"/>
            <a:t>Summary </a:t>
          </a:r>
          <a:endParaRPr lang="en-US" dirty="0"/>
        </a:p>
      </dgm:t>
    </dgm:pt>
    <dgm:pt modelId="{7447D04E-2609-4C53-A3CE-1AE83C521A70}" type="parTrans" cxnId="{CF19C9C8-AA0B-4BDD-B71E-C3BB23A94D29}">
      <dgm:prSet/>
      <dgm:spPr/>
      <dgm:t>
        <a:bodyPr/>
        <a:lstStyle/>
        <a:p>
          <a:endParaRPr lang="en-US"/>
        </a:p>
      </dgm:t>
    </dgm:pt>
    <dgm:pt modelId="{A0718A01-2886-482A-8996-80D8031622AD}" type="sibTrans" cxnId="{CF19C9C8-AA0B-4BDD-B71E-C3BB23A94D29}">
      <dgm:prSet/>
      <dgm:spPr>
        <a:ln>
          <a:solidFill>
            <a:srgbClr val="002569"/>
          </a:solidFill>
        </a:ln>
      </dgm:spPr>
      <dgm:t>
        <a:bodyPr/>
        <a:lstStyle/>
        <a:p>
          <a:endParaRPr lang="en-US"/>
        </a:p>
      </dgm:t>
    </dgm:pt>
    <dgm:pt modelId="{CB051286-A81A-4EBF-A8DD-7DC56B3EEADA}">
      <dgm:prSet/>
      <dgm:spPr>
        <a:solidFill>
          <a:srgbClr val="F1AD02"/>
        </a:solidFill>
      </dgm:spPr>
      <dgm:t>
        <a:bodyPr/>
        <a:lstStyle/>
        <a:p>
          <a:r>
            <a:rPr lang="en-US" dirty="0" smtClean="0"/>
            <a:t>Results</a:t>
          </a:r>
          <a:endParaRPr lang="en-US" dirty="0"/>
        </a:p>
      </dgm:t>
    </dgm:pt>
    <dgm:pt modelId="{5D9CA7F9-A1FC-40BB-9F53-3EA667B3AC17}" type="parTrans" cxnId="{98BDC59C-1C39-4476-8034-651E415E99CA}">
      <dgm:prSet/>
      <dgm:spPr/>
      <dgm:t>
        <a:bodyPr/>
        <a:lstStyle/>
        <a:p>
          <a:endParaRPr lang="en-US"/>
        </a:p>
      </dgm:t>
    </dgm:pt>
    <dgm:pt modelId="{EA41E96F-7E8E-4B71-95C2-64A6EC430570}" type="sibTrans" cxnId="{98BDC59C-1C39-4476-8034-651E415E99CA}">
      <dgm:prSet/>
      <dgm:spPr>
        <a:ln>
          <a:solidFill>
            <a:srgbClr val="002569"/>
          </a:solidFill>
        </a:ln>
      </dgm:spPr>
      <dgm:t>
        <a:bodyPr/>
        <a:lstStyle/>
        <a:p>
          <a:endParaRPr lang="en-US"/>
        </a:p>
      </dgm:t>
    </dgm:pt>
    <dgm:pt modelId="{7C67E202-A9A9-4DBB-AF82-8479413A1591}">
      <dgm:prSet/>
      <dgm:spPr>
        <a:solidFill>
          <a:srgbClr val="F1AD02"/>
        </a:solidFill>
      </dgm:spPr>
      <dgm:t>
        <a:bodyPr/>
        <a:lstStyle/>
        <a:p>
          <a:r>
            <a:rPr lang="en-US" smtClean="0"/>
            <a:t>Confirmation</a:t>
          </a:r>
          <a:endParaRPr lang="en-US"/>
        </a:p>
      </dgm:t>
    </dgm:pt>
    <dgm:pt modelId="{505D468F-3FD1-4562-BF30-25A1AA923C57}" type="parTrans" cxnId="{CE925741-EC17-4F84-AD3D-78C32DF2C4B2}">
      <dgm:prSet/>
      <dgm:spPr/>
      <dgm:t>
        <a:bodyPr/>
        <a:lstStyle/>
        <a:p>
          <a:endParaRPr lang="en-US"/>
        </a:p>
      </dgm:t>
    </dgm:pt>
    <dgm:pt modelId="{38631FE3-AF16-48FB-90E5-4C71B3AC9567}" type="sibTrans" cxnId="{CE925741-EC17-4F84-AD3D-78C32DF2C4B2}">
      <dgm:prSet/>
      <dgm:spPr/>
      <dgm:t>
        <a:bodyPr/>
        <a:lstStyle/>
        <a:p>
          <a:endParaRPr lang="en-US"/>
        </a:p>
      </dgm:t>
    </dgm:pt>
    <dgm:pt modelId="{57E7452D-AA04-4624-B5FD-BBEFCBDC9858}" type="pres">
      <dgm:prSet presAssocID="{EC9B558C-BA58-4BF7-97A8-CD242FD0E1F0}" presName="Name0" presStyleCnt="0">
        <dgm:presLayoutVars>
          <dgm:dir/>
          <dgm:resizeHandles val="exact"/>
        </dgm:presLayoutVars>
      </dgm:prSet>
      <dgm:spPr/>
      <dgm:t>
        <a:bodyPr/>
        <a:lstStyle/>
        <a:p>
          <a:endParaRPr lang="en-US"/>
        </a:p>
      </dgm:t>
    </dgm:pt>
    <dgm:pt modelId="{E0111C89-BCCB-44C5-BF82-96A7F0C43D9E}" type="pres">
      <dgm:prSet presAssocID="{806AA499-1DE5-44FE-AB1E-9F9AAD0024A8}" presName="node" presStyleLbl="node1" presStyleIdx="0" presStyleCnt="7">
        <dgm:presLayoutVars>
          <dgm:bulletEnabled val="1"/>
        </dgm:presLayoutVars>
      </dgm:prSet>
      <dgm:spPr/>
      <dgm:t>
        <a:bodyPr/>
        <a:lstStyle/>
        <a:p>
          <a:endParaRPr lang="en-US"/>
        </a:p>
      </dgm:t>
    </dgm:pt>
    <dgm:pt modelId="{DDEF48C7-AC45-4350-BDC8-22D4175D5DDD}" type="pres">
      <dgm:prSet presAssocID="{E794C563-5A5F-4B60-B51A-DB83A10DBB1C}" presName="sibTrans" presStyleLbl="sibTrans1D1" presStyleIdx="0" presStyleCnt="6"/>
      <dgm:spPr/>
      <dgm:t>
        <a:bodyPr/>
        <a:lstStyle/>
        <a:p>
          <a:endParaRPr lang="en-US"/>
        </a:p>
      </dgm:t>
    </dgm:pt>
    <dgm:pt modelId="{B6298F81-D3DE-4C25-B042-9283F1764C40}" type="pres">
      <dgm:prSet presAssocID="{E794C563-5A5F-4B60-B51A-DB83A10DBB1C}" presName="connectorText" presStyleLbl="sibTrans1D1" presStyleIdx="0" presStyleCnt="6"/>
      <dgm:spPr/>
      <dgm:t>
        <a:bodyPr/>
        <a:lstStyle/>
        <a:p>
          <a:endParaRPr lang="en-US"/>
        </a:p>
      </dgm:t>
    </dgm:pt>
    <dgm:pt modelId="{2E30A94E-223A-4056-A6C6-20B363DC17E3}" type="pres">
      <dgm:prSet presAssocID="{AC0B393F-D3D0-4257-B4A9-6E0574CD8A7D}" presName="node" presStyleLbl="node1" presStyleIdx="1" presStyleCnt="7">
        <dgm:presLayoutVars>
          <dgm:bulletEnabled val="1"/>
        </dgm:presLayoutVars>
      </dgm:prSet>
      <dgm:spPr/>
      <dgm:t>
        <a:bodyPr/>
        <a:lstStyle/>
        <a:p>
          <a:endParaRPr lang="en-US"/>
        </a:p>
      </dgm:t>
    </dgm:pt>
    <dgm:pt modelId="{A68D64E8-3AE9-49BB-9AC3-366929E96344}" type="pres">
      <dgm:prSet presAssocID="{6240CCDE-ECB5-4725-85D1-BEDEC703C570}" presName="sibTrans" presStyleLbl="sibTrans1D1" presStyleIdx="1" presStyleCnt="6"/>
      <dgm:spPr/>
      <dgm:t>
        <a:bodyPr/>
        <a:lstStyle/>
        <a:p>
          <a:endParaRPr lang="en-US"/>
        </a:p>
      </dgm:t>
    </dgm:pt>
    <dgm:pt modelId="{A52E7B3A-B06A-4123-BF2D-E54A1F0D51F4}" type="pres">
      <dgm:prSet presAssocID="{6240CCDE-ECB5-4725-85D1-BEDEC703C570}" presName="connectorText" presStyleLbl="sibTrans1D1" presStyleIdx="1" presStyleCnt="6"/>
      <dgm:spPr/>
      <dgm:t>
        <a:bodyPr/>
        <a:lstStyle/>
        <a:p>
          <a:endParaRPr lang="en-US"/>
        </a:p>
      </dgm:t>
    </dgm:pt>
    <dgm:pt modelId="{7561D9D0-004E-43E5-A871-139C3E86B5C3}" type="pres">
      <dgm:prSet presAssocID="{71B7A9F5-C1D9-45C0-BAC6-70AE948B7728}" presName="node" presStyleLbl="node1" presStyleIdx="2" presStyleCnt="7">
        <dgm:presLayoutVars>
          <dgm:bulletEnabled val="1"/>
        </dgm:presLayoutVars>
      </dgm:prSet>
      <dgm:spPr/>
      <dgm:t>
        <a:bodyPr/>
        <a:lstStyle/>
        <a:p>
          <a:endParaRPr lang="en-US"/>
        </a:p>
      </dgm:t>
    </dgm:pt>
    <dgm:pt modelId="{13B7D4F9-E180-4B54-B46C-DD7A50095617}" type="pres">
      <dgm:prSet presAssocID="{68134481-989E-4AE3-9665-B8BB5008AB6A}" presName="sibTrans" presStyleLbl="sibTrans1D1" presStyleIdx="2" presStyleCnt="6"/>
      <dgm:spPr/>
      <dgm:t>
        <a:bodyPr/>
        <a:lstStyle/>
        <a:p>
          <a:endParaRPr lang="en-US"/>
        </a:p>
      </dgm:t>
    </dgm:pt>
    <dgm:pt modelId="{E3125C6A-12B8-4F0F-9B77-686DAA2F74F7}" type="pres">
      <dgm:prSet presAssocID="{68134481-989E-4AE3-9665-B8BB5008AB6A}" presName="connectorText" presStyleLbl="sibTrans1D1" presStyleIdx="2" presStyleCnt="6"/>
      <dgm:spPr/>
      <dgm:t>
        <a:bodyPr/>
        <a:lstStyle/>
        <a:p>
          <a:endParaRPr lang="en-US"/>
        </a:p>
      </dgm:t>
    </dgm:pt>
    <dgm:pt modelId="{A179BEBF-07F4-4E44-A558-82F5BE0917A3}" type="pres">
      <dgm:prSet presAssocID="{3BC32A0D-97BB-4C80-AD5A-A9CA1AEB5D27}" presName="node" presStyleLbl="node1" presStyleIdx="3" presStyleCnt="7">
        <dgm:presLayoutVars>
          <dgm:bulletEnabled val="1"/>
        </dgm:presLayoutVars>
      </dgm:prSet>
      <dgm:spPr/>
      <dgm:t>
        <a:bodyPr/>
        <a:lstStyle/>
        <a:p>
          <a:endParaRPr lang="en-US"/>
        </a:p>
      </dgm:t>
    </dgm:pt>
    <dgm:pt modelId="{99FD2377-FFD0-49A9-B37C-66AAC477441D}" type="pres">
      <dgm:prSet presAssocID="{22D75B7B-D397-4722-A90B-FC7B62BD472A}" presName="sibTrans" presStyleLbl="sibTrans1D1" presStyleIdx="3" presStyleCnt="6"/>
      <dgm:spPr/>
      <dgm:t>
        <a:bodyPr/>
        <a:lstStyle/>
        <a:p>
          <a:endParaRPr lang="en-US"/>
        </a:p>
      </dgm:t>
    </dgm:pt>
    <dgm:pt modelId="{6F31803B-5F5A-40A6-A0A7-B2437ED2ED76}" type="pres">
      <dgm:prSet presAssocID="{22D75B7B-D397-4722-A90B-FC7B62BD472A}" presName="connectorText" presStyleLbl="sibTrans1D1" presStyleIdx="3" presStyleCnt="6"/>
      <dgm:spPr/>
      <dgm:t>
        <a:bodyPr/>
        <a:lstStyle/>
        <a:p>
          <a:endParaRPr lang="en-US"/>
        </a:p>
      </dgm:t>
    </dgm:pt>
    <dgm:pt modelId="{34767727-BC58-4F13-9A31-51EC9B5ADAFE}" type="pres">
      <dgm:prSet presAssocID="{569CEAB5-BCBC-4FE3-B02D-ADB1D740E73A}" presName="node" presStyleLbl="node1" presStyleIdx="4" presStyleCnt="7">
        <dgm:presLayoutVars>
          <dgm:bulletEnabled val="1"/>
        </dgm:presLayoutVars>
      </dgm:prSet>
      <dgm:spPr/>
      <dgm:t>
        <a:bodyPr/>
        <a:lstStyle/>
        <a:p>
          <a:endParaRPr lang="en-US"/>
        </a:p>
      </dgm:t>
    </dgm:pt>
    <dgm:pt modelId="{34662007-37DC-4270-AF9A-242DB558474E}" type="pres">
      <dgm:prSet presAssocID="{A0718A01-2886-482A-8996-80D8031622AD}" presName="sibTrans" presStyleLbl="sibTrans1D1" presStyleIdx="4" presStyleCnt="6"/>
      <dgm:spPr/>
      <dgm:t>
        <a:bodyPr/>
        <a:lstStyle/>
        <a:p>
          <a:endParaRPr lang="en-US"/>
        </a:p>
      </dgm:t>
    </dgm:pt>
    <dgm:pt modelId="{8514BE1D-1454-4B17-A964-6AF57EAFA258}" type="pres">
      <dgm:prSet presAssocID="{A0718A01-2886-482A-8996-80D8031622AD}" presName="connectorText" presStyleLbl="sibTrans1D1" presStyleIdx="4" presStyleCnt="6"/>
      <dgm:spPr/>
      <dgm:t>
        <a:bodyPr/>
        <a:lstStyle/>
        <a:p>
          <a:endParaRPr lang="en-US"/>
        </a:p>
      </dgm:t>
    </dgm:pt>
    <dgm:pt modelId="{89C50089-50F1-4478-A282-46F850A371A9}" type="pres">
      <dgm:prSet presAssocID="{CB051286-A81A-4EBF-A8DD-7DC56B3EEADA}" presName="node" presStyleLbl="node1" presStyleIdx="5" presStyleCnt="7">
        <dgm:presLayoutVars>
          <dgm:bulletEnabled val="1"/>
        </dgm:presLayoutVars>
      </dgm:prSet>
      <dgm:spPr/>
      <dgm:t>
        <a:bodyPr/>
        <a:lstStyle/>
        <a:p>
          <a:endParaRPr lang="en-US"/>
        </a:p>
      </dgm:t>
    </dgm:pt>
    <dgm:pt modelId="{EEFF641A-934E-463C-A35D-CD5A285E4850}" type="pres">
      <dgm:prSet presAssocID="{EA41E96F-7E8E-4B71-95C2-64A6EC430570}" presName="sibTrans" presStyleLbl="sibTrans1D1" presStyleIdx="5" presStyleCnt="6"/>
      <dgm:spPr/>
      <dgm:t>
        <a:bodyPr/>
        <a:lstStyle/>
        <a:p>
          <a:endParaRPr lang="en-US"/>
        </a:p>
      </dgm:t>
    </dgm:pt>
    <dgm:pt modelId="{464B6728-4424-4F00-A59C-055ACA7EB396}" type="pres">
      <dgm:prSet presAssocID="{EA41E96F-7E8E-4B71-95C2-64A6EC430570}" presName="connectorText" presStyleLbl="sibTrans1D1" presStyleIdx="5" presStyleCnt="6"/>
      <dgm:spPr/>
      <dgm:t>
        <a:bodyPr/>
        <a:lstStyle/>
        <a:p>
          <a:endParaRPr lang="en-US"/>
        </a:p>
      </dgm:t>
    </dgm:pt>
    <dgm:pt modelId="{A4626B76-6260-458B-8167-60068C471D22}" type="pres">
      <dgm:prSet presAssocID="{7C67E202-A9A9-4DBB-AF82-8479413A1591}" presName="node" presStyleLbl="node1" presStyleIdx="6" presStyleCnt="7">
        <dgm:presLayoutVars>
          <dgm:bulletEnabled val="1"/>
        </dgm:presLayoutVars>
      </dgm:prSet>
      <dgm:spPr/>
      <dgm:t>
        <a:bodyPr/>
        <a:lstStyle/>
        <a:p>
          <a:endParaRPr lang="en-US"/>
        </a:p>
      </dgm:t>
    </dgm:pt>
  </dgm:ptLst>
  <dgm:cxnLst>
    <dgm:cxn modelId="{25F798EA-1FBF-4F07-ABE1-3CAE4DC47E65}" type="presOf" srcId="{EA41E96F-7E8E-4B71-95C2-64A6EC430570}" destId="{EEFF641A-934E-463C-A35D-CD5A285E4850}" srcOrd="0" destOrd="0" presId="urn:microsoft.com/office/officeart/2005/8/layout/bProcess3"/>
    <dgm:cxn modelId="{4691B3A4-0B9B-4304-9D9C-EC31E4A287B7}" srcId="{EC9B558C-BA58-4BF7-97A8-CD242FD0E1F0}" destId="{806AA499-1DE5-44FE-AB1E-9F9AAD0024A8}" srcOrd="0" destOrd="0" parTransId="{F14CB74A-E6B2-4236-A18B-ACD16E0BA368}" sibTransId="{E794C563-5A5F-4B60-B51A-DB83A10DBB1C}"/>
    <dgm:cxn modelId="{D5A140B0-C937-4732-B741-A6E9B75B95C0}" type="presOf" srcId="{22D75B7B-D397-4722-A90B-FC7B62BD472A}" destId="{99FD2377-FFD0-49A9-B37C-66AAC477441D}" srcOrd="0" destOrd="0" presId="urn:microsoft.com/office/officeart/2005/8/layout/bProcess3"/>
    <dgm:cxn modelId="{CE925741-EC17-4F84-AD3D-78C32DF2C4B2}" srcId="{EC9B558C-BA58-4BF7-97A8-CD242FD0E1F0}" destId="{7C67E202-A9A9-4DBB-AF82-8479413A1591}" srcOrd="6" destOrd="0" parTransId="{505D468F-3FD1-4562-BF30-25A1AA923C57}" sibTransId="{38631FE3-AF16-48FB-90E5-4C71B3AC9567}"/>
    <dgm:cxn modelId="{DB093F77-9839-4BE3-99F0-D4391C828608}" srcId="{EC9B558C-BA58-4BF7-97A8-CD242FD0E1F0}" destId="{3BC32A0D-97BB-4C80-AD5A-A9CA1AEB5D27}" srcOrd="3" destOrd="0" parTransId="{5EDCE4A9-B946-4FA5-8E16-B7DFC46EE565}" sibTransId="{22D75B7B-D397-4722-A90B-FC7B62BD472A}"/>
    <dgm:cxn modelId="{E2E5BDFA-97A6-4E51-950F-E16A62EC7C54}" srcId="{EC9B558C-BA58-4BF7-97A8-CD242FD0E1F0}" destId="{AC0B393F-D3D0-4257-B4A9-6E0574CD8A7D}" srcOrd="1" destOrd="0" parTransId="{C68F7F9A-3424-469C-A67F-05DCE86C9FFA}" sibTransId="{6240CCDE-ECB5-4725-85D1-BEDEC703C570}"/>
    <dgm:cxn modelId="{9073EAE3-FEF6-4DAE-AE30-6AF2554B24FF}" type="presOf" srcId="{7C67E202-A9A9-4DBB-AF82-8479413A1591}" destId="{A4626B76-6260-458B-8167-60068C471D22}" srcOrd="0" destOrd="0" presId="urn:microsoft.com/office/officeart/2005/8/layout/bProcess3"/>
    <dgm:cxn modelId="{714E4003-E0AF-4ECD-B21A-F799D48E1BB4}" srcId="{EC9B558C-BA58-4BF7-97A8-CD242FD0E1F0}" destId="{71B7A9F5-C1D9-45C0-BAC6-70AE948B7728}" srcOrd="2" destOrd="0" parTransId="{9CE2C382-B83D-4D80-A61B-2963D8B8729F}" sibTransId="{68134481-989E-4AE3-9665-B8BB5008AB6A}"/>
    <dgm:cxn modelId="{5AEAA8E9-AD3D-40FA-A8EE-AF645ECFF9BC}" type="presOf" srcId="{3BC32A0D-97BB-4C80-AD5A-A9CA1AEB5D27}" destId="{A179BEBF-07F4-4E44-A558-82F5BE0917A3}" srcOrd="0" destOrd="0" presId="urn:microsoft.com/office/officeart/2005/8/layout/bProcess3"/>
    <dgm:cxn modelId="{2CD2C446-DFD9-4304-9FD7-DB53A2BADA16}" type="presOf" srcId="{EC9B558C-BA58-4BF7-97A8-CD242FD0E1F0}" destId="{57E7452D-AA04-4624-B5FD-BBEFCBDC9858}" srcOrd="0" destOrd="0" presId="urn:microsoft.com/office/officeart/2005/8/layout/bProcess3"/>
    <dgm:cxn modelId="{94BD0572-8502-4C08-9932-003AB52DCDC4}" type="presOf" srcId="{71B7A9F5-C1D9-45C0-BAC6-70AE948B7728}" destId="{7561D9D0-004E-43E5-A871-139C3E86B5C3}" srcOrd="0" destOrd="0" presId="urn:microsoft.com/office/officeart/2005/8/layout/bProcess3"/>
    <dgm:cxn modelId="{9FA44924-B7C7-4545-B9FF-95D11280B072}" type="presOf" srcId="{569CEAB5-BCBC-4FE3-B02D-ADB1D740E73A}" destId="{34767727-BC58-4F13-9A31-51EC9B5ADAFE}" srcOrd="0" destOrd="0" presId="urn:microsoft.com/office/officeart/2005/8/layout/bProcess3"/>
    <dgm:cxn modelId="{F2273A52-111E-49CE-BC95-CD9C98E1C538}" type="presOf" srcId="{EA41E96F-7E8E-4B71-95C2-64A6EC430570}" destId="{464B6728-4424-4F00-A59C-055ACA7EB396}" srcOrd="1" destOrd="0" presId="urn:microsoft.com/office/officeart/2005/8/layout/bProcess3"/>
    <dgm:cxn modelId="{23778D2E-A36B-4F01-92C9-0EED6A2C1FF6}" type="presOf" srcId="{E794C563-5A5F-4B60-B51A-DB83A10DBB1C}" destId="{DDEF48C7-AC45-4350-BDC8-22D4175D5DDD}" srcOrd="0" destOrd="0" presId="urn:microsoft.com/office/officeart/2005/8/layout/bProcess3"/>
    <dgm:cxn modelId="{98BDC59C-1C39-4476-8034-651E415E99CA}" srcId="{EC9B558C-BA58-4BF7-97A8-CD242FD0E1F0}" destId="{CB051286-A81A-4EBF-A8DD-7DC56B3EEADA}" srcOrd="5" destOrd="0" parTransId="{5D9CA7F9-A1FC-40BB-9F53-3EA667B3AC17}" sibTransId="{EA41E96F-7E8E-4B71-95C2-64A6EC430570}"/>
    <dgm:cxn modelId="{CF19C9C8-AA0B-4BDD-B71E-C3BB23A94D29}" srcId="{EC9B558C-BA58-4BF7-97A8-CD242FD0E1F0}" destId="{569CEAB5-BCBC-4FE3-B02D-ADB1D740E73A}" srcOrd="4" destOrd="0" parTransId="{7447D04E-2609-4C53-A3CE-1AE83C521A70}" sibTransId="{A0718A01-2886-482A-8996-80D8031622AD}"/>
    <dgm:cxn modelId="{80768B45-542B-4A46-8456-3DAE63FE870A}" type="presOf" srcId="{68134481-989E-4AE3-9665-B8BB5008AB6A}" destId="{E3125C6A-12B8-4F0F-9B77-686DAA2F74F7}" srcOrd="1" destOrd="0" presId="urn:microsoft.com/office/officeart/2005/8/layout/bProcess3"/>
    <dgm:cxn modelId="{34CBBF46-4E8B-4036-8C4C-10A4AF8701E0}" type="presOf" srcId="{AC0B393F-D3D0-4257-B4A9-6E0574CD8A7D}" destId="{2E30A94E-223A-4056-A6C6-20B363DC17E3}" srcOrd="0" destOrd="0" presId="urn:microsoft.com/office/officeart/2005/8/layout/bProcess3"/>
    <dgm:cxn modelId="{BCB343D6-2549-4E47-A850-52A7074D92CD}" type="presOf" srcId="{6240CCDE-ECB5-4725-85D1-BEDEC703C570}" destId="{A68D64E8-3AE9-49BB-9AC3-366929E96344}" srcOrd="0" destOrd="0" presId="urn:microsoft.com/office/officeart/2005/8/layout/bProcess3"/>
    <dgm:cxn modelId="{4C2D461E-A4F5-4884-A800-A7DC1DF2AB23}" type="presOf" srcId="{CB051286-A81A-4EBF-A8DD-7DC56B3EEADA}" destId="{89C50089-50F1-4478-A282-46F850A371A9}" srcOrd="0" destOrd="0" presId="urn:microsoft.com/office/officeart/2005/8/layout/bProcess3"/>
    <dgm:cxn modelId="{2E298D4F-A530-4518-BD1D-5CBEE0722B3F}" type="presOf" srcId="{6240CCDE-ECB5-4725-85D1-BEDEC703C570}" destId="{A52E7B3A-B06A-4123-BF2D-E54A1F0D51F4}" srcOrd="1" destOrd="0" presId="urn:microsoft.com/office/officeart/2005/8/layout/bProcess3"/>
    <dgm:cxn modelId="{790A1AC7-D561-49D3-B4E4-177C52650CF0}" type="presOf" srcId="{806AA499-1DE5-44FE-AB1E-9F9AAD0024A8}" destId="{E0111C89-BCCB-44C5-BF82-96A7F0C43D9E}" srcOrd="0" destOrd="0" presId="urn:microsoft.com/office/officeart/2005/8/layout/bProcess3"/>
    <dgm:cxn modelId="{3C891987-B9DF-49A3-8A2B-ABF6EA788686}" type="presOf" srcId="{E794C563-5A5F-4B60-B51A-DB83A10DBB1C}" destId="{B6298F81-D3DE-4C25-B042-9283F1764C40}" srcOrd="1" destOrd="0" presId="urn:microsoft.com/office/officeart/2005/8/layout/bProcess3"/>
    <dgm:cxn modelId="{7867ABCF-C9EB-4F6F-9EC7-0AD2ACF107B6}" type="presOf" srcId="{68134481-989E-4AE3-9665-B8BB5008AB6A}" destId="{13B7D4F9-E180-4B54-B46C-DD7A50095617}" srcOrd="0" destOrd="0" presId="urn:microsoft.com/office/officeart/2005/8/layout/bProcess3"/>
    <dgm:cxn modelId="{30C85917-4C8C-4082-8C3C-9F0F0CA467ED}" type="presOf" srcId="{22D75B7B-D397-4722-A90B-FC7B62BD472A}" destId="{6F31803B-5F5A-40A6-A0A7-B2437ED2ED76}" srcOrd="1" destOrd="0" presId="urn:microsoft.com/office/officeart/2005/8/layout/bProcess3"/>
    <dgm:cxn modelId="{21AD29CA-0772-4EF6-9B99-ACF050EB9ADE}" type="presOf" srcId="{A0718A01-2886-482A-8996-80D8031622AD}" destId="{8514BE1D-1454-4B17-A964-6AF57EAFA258}" srcOrd="1" destOrd="0" presId="urn:microsoft.com/office/officeart/2005/8/layout/bProcess3"/>
    <dgm:cxn modelId="{F7A213CA-4EFB-4ED9-A274-72AA9E02039C}" type="presOf" srcId="{A0718A01-2886-482A-8996-80D8031622AD}" destId="{34662007-37DC-4270-AF9A-242DB558474E}" srcOrd="0" destOrd="0" presId="urn:microsoft.com/office/officeart/2005/8/layout/bProcess3"/>
    <dgm:cxn modelId="{1CDDA98A-ADB9-44DC-95CB-F368CA98AE5D}" type="presParOf" srcId="{57E7452D-AA04-4624-B5FD-BBEFCBDC9858}" destId="{E0111C89-BCCB-44C5-BF82-96A7F0C43D9E}" srcOrd="0" destOrd="0" presId="urn:microsoft.com/office/officeart/2005/8/layout/bProcess3"/>
    <dgm:cxn modelId="{F37D5BBD-85EC-4852-8371-FCBF6646CF50}" type="presParOf" srcId="{57E7452D-AA04-4624-B5FD-BBEFCBDC9858}" destId="{DDEF48C7-AC45-4350-BDC8-22D4175D5DDD}" srcOrd="1" destOrd="0" presId="urn:microsoft.com/office/officeart/2005/8/layout/bProcess3"/>
    <dgm:cxn modelId="{3701BD2C-B81D-4E25-A35F-47B2BFFDD201}" type="presParOf" srcId="{DDEF48C7-AC45-4350-BDC8-22D4175D5DDD}" destId="{B6298F81-D3DE-4C25-B042-9283F1764C40}" srcOrd="0" destOrd="0" presId="urn:microsoft.com/office/officeart/2005/8/layout/bProcess3"/>
    <dgm:cxn modelId="{D4097C6B-4330-4160-BC81-A77AA6E30509}" type="presParOf" srcId="{57E7452D-AA04-4624-B5FD-BBEFCBDC9858}" destId="{2E30A94E-223A-4056-A6C6-20B363DC17E3}" srcOrd="2" destOrd="0" presId="urn:microsoft.com/office/officeart/2005/8/layout/bProcess3"/>
    <dgm:cxn modelId="{BB77EAD6-6BC1-4B6D-ACFB-4E8493E3D11C}" type="presParOf" srcId="{57E7452D-AA04-4624-B5FD-BBEFCBDC9858}" destId="{A68D64E8-3AE9-49BB-9AC3-366929E96344}" srcOrd="3" destOrd="0" presId="urn:microsoft.com/office/officeart/2005/8/layout/bProcess3"/>
    <dgm:cxn modelId="{85062B1E-A5D3-479B-8446-9ABA54B58D85}" type="presParOf" srcId="{A68D64E8-3AE9-49BB-9AC3-366929E96344}" destId="{A52E7B3A-B06A-4123-BF2D-E54A1F0D51F4}" srcOrd="0" destOrd="0" presId="urn:microsoft.com/office/officeart/2005/8/layout/bProcess3"/>
    <dgm:cxn modelId="{E0BAF989-9FC1-46BB-8E47-2FF4AA88C36B}" type="presParOf" srcId="{57E7452D-AA04-4624-B5FD-BBEFCBDC9858}" destId="{7561D9D0-004E-43E5-A871-139C3E86B5C3}" srcOrd="4" destOrd="0" presId="urn:microsoft.com/office/officeart/2005/8/layout/bProcess3"/>
    <dgm:cxn modelId="{3ED77831-5C93-4617-B4D1-F06A1214242C}" type="presParOf" srcId="{57E7452D-AA04-4624-B5FD-BBEFCBDC9858}" destId="{13B7D4F9-E180-4B54-B46C-DD7A50095617}" srcOrd="5" destOrd="0" presId="urn:microsoft.com/office/officeart/2005/8/layout/bProcess3"/>
    <dgm:cxn modelId="{560075FC-B9DF-4601-B007-A084FE23ADE4}" type="presParOf" srcId="{13B7D4F9-E180-4B54-B46C-DD7A50095617}" destId="{E3125C6A-12B8-4F0F-9B77-686DAA2F74F7}" srcOrd="0" destOrd="0" presId="urn:microsoft.com/office/officeart/2005/8/layout/bProcess3"/>
    <dgm:cxn modelId="{375D2787-561A-4A5C-ABB0-523E6DA4486A}" type="presParOf" srcId="{57E7452D-AA04-4624-B5FD-BBEFCBDC9858}" destId="{A179BEBF-07F4-4E44-A558-82F5BE0917A3}" srcOrd="6" destOrd="0" presId="urn:microsoft.com/office/officeart/2005/8/layout/bProcess3"/>
    <dgm:cxn modelId="{B34199E8-0C74-4D27-AED1-0AB93948A606}" type="presParOf" srcId="{57E7452D-AA04-4624-B5FD-BBEFCBDC9858}" destId="{99FD2377-FFD0-49A9-B37C-66AAC477441D}" srcOrd="7" destOrd="0" presId="urn:microsoft.com/office/officeart/2005/8/layout/bProcess3"/>
    <dgm:cxn modelId="{52BD957E-8A29-4A21-A7BC-D2BE3D4D94F5}" type="presParOf" srcId="{99FD2377-FFD0-49A9-B37C-66AAC477441D}" destId="{6F31803B-5F5A-40A6-A0A7-B2437ED2ED76}" srcOrd="0" destOrd="0" presId="urn:microsoft.com/office/officeart/2005/8/layout/bProcess3"/>
    <dgm:cxn modelId="{B53B4D3E-538A-4DA7-B031-AC35E04DB032}" type="presParOf" srcId="{57E7452D-AA04-4624-B5FD-BBEFCBDC9858}" destId="{34767727-BC58-4F13-9A31-51EC9B5ADAFE}" srcOrd="8" destOrd="0" presId="urn:microsoft.com/office/officeart/2005/8/layout/bProcess3"/>
    <dgm:cxn modelId="{11953BC3-E70F-43D4-B0F6-471C7015673C}" type="presParOf" srcId="{57E7452D-AA04-4624-B5FD-BBEFCBDC9858}" destId="{34662007-37DC-4270-AF9A-242DB558474E}" srcOrd="9" destOrd="0" presId="urn:microsoft.com/office/officeart/2005/8/layout/bProcess3"/>
    <dgm:cxn modelId="{99980EB6-0C09-4154-864A-C6E1647A81AC}" type="presParOf" srcId="{34662007-37DC-4270-AF9A-242DB558474E}" destId="{8514BE1D-1454-4B17-A964-6AF57EAFA258}" srcOrd="0" destOrd="0" presId="urn:microsoft.com/office/officeart/2005/8/layout/bProcess3"/>
    <dgm:cxn modelId="{F99DBD37-4FA2-4AAD-BC4F-F753523C1308}" type="presParOf" srcId="{57E7452D-AA04-4624-B5FD-BBEFCBDC9858}" destId="{89C50089-50F1-4478-A282-46F850A371A9}" srcOrd="10" destOrd="0" presId="urn:microsoft.com/office/officeart/2005/8/layout/bProcess3"/>
    <dgm:cxn modelId="{8863F772-544A-4AB1-8476-25E392FC3B8F}" type="presParOf" srcId="{57E7452D-AA04-4624-B5FD-BBEFCBDC9858}" destId="{EEFF641A-934E-463C-A35D-CD5A285E4850}" srcOrd="11" destOrd="0" presId="urn:microsoft.com/office/officeart/2005/8/layout/bProcess3"/>
    <dgm:cxn modelId="{083F7AF3-FE97-4FD2-B27A-0D81CF5FA0C5}" type="presParOf" srcId="{EEFF641A-934E-463C-A35D-CD5A285E4850}" destId="{464B6728-4424-4F00-A59C-055ACA7EB396}" srcOrd="0" destOrd="0" presId="urn:microsoft.com/office/officeart/2005/8/layout/bProcess3"/>
    <dgm:cxn modelId="{C97B3672-551A-46F3-A82D-1BCD2074325B}" type="presParOf" srcId="{57E7452D-AA04-4624-B5FD-BBEFCBDC9858}" destId="{A4626B76-6260-458B-8167-60068C471D22}" srcOrd="1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8525AA-382A-4819-ADEB-F8072E61566C}"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en-US"/>
        </a:p>
      </dgm:t>
    </dgm:pt>
    <dgm:pt modelId="{5D693195-CD71-4F8B-A62E-C27795F1A3AA}">
      <dgm:prSet phldrT="[Text]"/>
      <dgm:spPr>
        <a:solidFill>
          <a:srgbClr val="002569"/>
        </a:solidFill>
        <a:ln>
          <a:solidFill>
            <a:srgbClr val="002569"/>
          </a:solidFill>
        </a:ln>
      </dgm:spPr>
      <dgm:t>
        <a:bodyPr/>
        <a:lstStyle/>
        <a:p>
          <a:r>
            <a:rPr lang="en-US" dirty="0" smtClean="0"/>
            <a:t>Check Eligibility </a:t>
          </a:r>
          <a:endParaRPr lang="en-US" dirty="0"/>
        </a:p>
      </dgm:t>
    </dgm:pt>
    <dgm:pt modelId="{B4344FBE-FFFC-4F32-A1C4-25CFAE2CFD7E}" type="parTrans" cxnId="{FF6A1717-400C-41E5-9A2A-E6D7A967245B}">
      <dgm:prSet/>
      <dgm:spPr/>
      <dgm:t>
        <a:bodyPr/>
        <a:lstStyle/>
        <a:p>
          <a:endParaRPr lang="en-US"/>
        </a:p>
      </dgm:t>
    </dgm:pt>
    <dgm:pt modelId="{120C78C9-A3FA-4CA2-8F34-7F901883F285}" type="sibTrans" cxnId="{FF6A1717-400C-41E5-9A2A-E6D7A967245B}">
      <dgm:prSet/>
      <dgm:spPr/>
      <dgm:t>
        <a:bodyPr/>
        <a:lstStyle/>
        <a:p>
          <a:endParaRPr lang="en-US"/>
        </a:p>
      </dgm:t>
    </dgm:pt>
    <dgm:pt modelId="{5D5B73CD-7F97-4EA3-82C2-27F2ADF981C9}">
      <dgm:prSet phldrT="[Text]" custT="1"/>
      <dgm:spPr>
        <a:ln>
          <a:solidFill>
            <a:srgbClr val="F1AD02"/>
          </a:solidFill>
        </a:ln>
      </dgm:spPr>
      <dgm:t>
        <a:bodyPr/>
        <a:lstStyle/>
        <a:p>
          <a:r>
            <a:rPr lang="en-US" sz="1400" dirty="0" smtClean="0"/>
            <a:t>A self-assessment to check for potential eligibility.</a:t>
          </a:r>
          <a:endParaRPr lang="en-US" sz="1400" dirty="0"/>
        </a:p>
      </dgm:t>
    </dgm:pt>
    <dgm:pt modelId="{AEFE61E5-E0CC-4629-AA29-83DF6044AA04}" type="parTrans" cxnId="{EA93D394-1478-488B-800C-FAA0B32E2AD8}">
      <dgm:prSet/>
      <dgm:spPr/>
      <dgm:t>
        <a:bodyPr/>
        <a:lstStyle/>
        <a:p>
          <a:endParaRPr lang="en-US"/>
        </a:p>
      </dgm:t>
    </dgm:pt>
    <dgm:pt modelId="{593A2C58-534D-473E-B6C5-360E2CE99F9D}" type="sibTrans" cxnId="{EA93D394-1478-488B-800C-FAA0B32E2AD8}">
      <dgm:prSet/>
      <dgm:spPr/>
      <dgm:t>
        <a:bodyPr/>
        <a:lstStyle/>
        <a:p>
          <a:endParaRPr lang="en-US"/>
        </a:p>
      </dgm:t>
    </dgm:pt>
    <dgm:pt modelId="{13418449-F9BA-4309-93CE-CBB6020B20D1}">
      <dgm:prSet phldrT="[Text]"/>
      <dgm:spPr>
        <a:solidFill>
          <a:srgbClr val="002569"/>
        </a:solidFill>
      </dgm:spPr>
      <dgm:t>
        <a:bodyPr/>
        <a:lstStyle/>
        <a:p>
          <a:r>
            <a:rPr lang="en-US" dirty="0" smtClean="0"/>
            <a:t>Apply for Medical Assistance</a:t>
          </a:r>
          <a:endParaRPr lang="en-US" dirty="0"/>
        </a:p>
      </dgm:t>
    </dgm:pt>
    <dgm:pt modelId="{1367EECF-35B2-4931-8F5C-FD5F3B95CE16}" type="parTrans" cxnId="{BF213E91-C328-44CC-86B6-34A87E5B14EC}">
      <dgm:prSet/>
      <dgm:spPr/>
      <dgm:t>
        <a:bodyPr/>
        <a:lstStyle/>
        <a:p>
          <a:endParaRPr lang="en-US"/>
        </a:p>
      </dgm:t>
    </dgm:pt>
    <dgm:pt modelId="{B15516D8-5C59-4FAF-9A8F-1C19C02395D7}" type="sibTrans" cxnId="{BF213E91-C328-44CC-86B6-34A87E5B14EC}">
      <dgm:prSet/>
      <dgm:spPr/>
      <dgm:t>
        <a:bodyPr/>
        <a:lstStyle/>
        <a:p>
          <a:endParaRPr lang="en-US"/>
        </a:p>
      </dgm:t>
    </dgm:pt>
    <dgm:pt modelId="{4AE9F5E8-B78A-4272-833B-B0B0C2C4555A}">
      <dgm:prSet phldrT="[Text]" custT="1"/>
      <dgm:spPr>
        <a:ln>
          <a:solidFill>
            <a:srgbClr val="F1AD02"/>
          </a:solidFill>
        </a:ln>
      </dgm:spPr>
      <dgm:t>
        <a:bodyPr/>
        <a:lstStyle/>
        <a:p>
          <a:r>
            <a:rPr lang="en-US" sz="1400" dirty="0" smtClean="0"/>
            <a:t>Web-based application for all medical programs.</a:t>
          </a:r>
          <a:endParaRPr lang="en-US" sz="1400" dirty="0"/>
        </a:p>
      </dgm:t>
    </dgm:pt>
    <dgm:pt modelId="{FA0B81A3-7D15-4879-9054-5A7A9BC6274A}" type="parTrans" cxnId="{06C21129-3E1D-4644-A9D8-EA37CB3ECEEE}">
      <dgm:prSet/>
      <dgm:spPr/>
      <dgm:t>
        <a:bodyPr/>
        <a:lstStyle/>
        <a:p>
          <a:endParaRPr lang="en-US"/>
        </a:p>
      </dgm:t>
    </dgm:pt>
    <dgm:pt modelId="{ADBFBD6B-46B0-48CB-9E9D-C9BC09BD7C29}" type="sibTrans" cxnId="{06C21129-3E1D-4644-A9D8-EA37CB3ECEEE}">
      <dgm:prSet/>
      <dgm:spPr/>
      <dgm:t>
        <a:bodyPr/>
        <a:lstStyle/>
        <a:p>
          <a:endParaRPr lang="en-US"/>
        </a:p>
      </dgm:t>
    </dgm:pt>
    <dgm:pt modelId="{40268B9F-19A8-44E7-963D-FB0A338B5F73}">
      <dgm:prSet phldrT="[Text]"/>
      <dgm:spPr>
        <a:solidFill>
          <a:srgbClr val="002569"/>
        </a:solidFill>
      </dgm:spPr>
      <dgm:t>
        <a:bodyPr/>
        <a:lstStyle/>
        <a:p>
          <a:r>
            <a:rPr lang="en-US" dirty="0" smtClean="0"/>
            <a:t>Access my KanCare</a:t>
          </a:r>
          <a:endParaRPr lang="en-US" dirty="0"/>
        </a:p>
      </dgm:t>
    </dgm:pt>
    <dgm:pt modelId="{85630F0A-DD81-4B89-A6DA-2C9FCE1C5FEC}" type="parTrans" cxnId="{57F13AEB-4DE4-4DC1-B94F-8BDC356BDA35}">
      <dgm:prSet/>
      <dgm:spPr/>
      <dgm:t>
        <a:bodyPr/>
        <a:lstStyle/>
        <a:p>
          <a:endParaRPr lang="en-US"/>
        </a:p>
      </dgm:t>
    </dgm:pt>
    <dgm:pt modelId="{AA83B019-769B-497C-9ACD-D4B5C291F82A}" type="sibTrans" cxnId="{57F13AEB-4DE4-4DC1-B94F-8BDC356BDA35}">
      <dgm:prSet/>
      <dgm:spPr/>
      <dgm:t>
        <a:bodyPr/>
        <a:lstStyle/>
        <a:p>
          <a:endParaRPr lang="en-US"/>
        </a:p>
      </dgm:t>
    </dgm:pt>
    <dgm:pt modelId="{E2725607-0D2C-4BAA-9468-847A595AC4BA}">
      <dgm:prSet phldrT="[Text]" custT="1"/>
      <dgm:spPr>
        <a:ln>
          <a:solidFill>
            <a:srgbClr val="F1AD02"/>
          </a:solidFill>
        </a:ln>
      </dgm:spPr>
      <dgm:t>
        <a:bodyPr/>
        <a:lstStyle/>
        <a:p>
          <a:r>
            <a:rPr lang="en-US" sz="1400" dirty="0" smtClean="0"/>
            <a:t>Access to submitted MCSSP applications.</a:t>
          </a:r>
          <a:endParaRPr lang="en-US" sz="1400" dirty="0"/>
        </a:p>
      </dgm:t>
    </dgm:pt>
    <dgm:pt modelId="{B461D003-9A85-4A0F-89B6-4FD6EAEC101A}" type="parTrans" cxnId="{79482289-8D7F-424E-A3D3-038F19D1F0E5}">
      <dgm:prSet/>
      <dgm:spPr/>
      <dgm:t>
        <a:bodyPr/>
        <a:lstStyle/>
        <a:p>
          <a:endParaRPr lang="en-US"/>
        </a:p>
      </dgm:t>
    </dgm:pt>
    <dgm:pt modelId="{FBE2BED9-DBCF-4CEF-8C7E-933CC2FBB0FD}" type="sibTrans" cxnId="{79482289-8D7F-424E-A3D3-038F19D1F0E5}">
      <dgm:prSet/>
      <dgm:spPr/>
      <dgm:t>
        <a:bodyPr/>
        <a:lstStyle/>
        <a:p>
          <a:endParaRPr lang="en-US"/>
        </a:p>
      </dgm:t>
    </dgm:pt>
    <dgm:pt modelId="{313EA6B0-1D7B-43F6-9E0F-BBF4B8102C08}" type="pres">
      <dgm:prSet presAssocID="{9B8525AA-382A-4819-ADEB-F8072E61566C}" presName="rootNode" presStyleCnt="0">
        <dgm:presLayoutVars>
          <dgm:chMax/>
          <dgm:chPref/>
          <dgm:dir/>
          <dgm:animLvl val="lvl"/>
        </dgm:presLayoutVars>
      </dgm:prSet>
      <dgm:spPr/>
      <dgm:t>
        <a:bodyPr/>
        <a:lstStyle/>
        <a:p>
          <a:endParaRPr lang="en-US"/>
        </a:p>
      </dgm:t>
    </dgm:pt>
    <dgm:pt modelId="{376D6D1D-01C4-41CB-A52A-B98FD9F8C48C}" type="pres">
      <dgm:prSet presAssocID="{5D693195-CD71-4F8B-A62E-C27795F1A3AA}" presName="composite" presStyleCnt="0"/>
      <dgm:spPr/>
    </dgm:pt>
    <dgm:pt modelId="{A8612C6D-544D-42CB-8B8A-4BB988BD9CA5}" type="pres">
      <dgm:prSet presAssocID="{5D693195-CD71-4F8B-A62E-C27795F1A3AA}" presName="ParentText" presStyleLbl="node1" presStyleIdx="0" presStyleCnt="3">
        <dgm:presLayoutVars>
          <dgm:chMax val="1"/>
          <dgm:chPref val="1"/>
          <dgm:bulletEnabled val="1"/>
        </dgm:presLayoutVars>
      </dgm:prSet>
      <dgm:spPr/>
      <dgm:t>
        <a:bodyPr/>
        <a:lstStyle/>
        <a:p>
          <a:endParaRPr lang="en-US"/>
        </a:p>
      </dgm:t>
    </dgm:pt>
    <dgm:pt modelId="{B392439E-D586-4830-949B-7F2E2D620A72}" type="pres">
      <dgm:prSet presAssocID="{5D693195-CD71-4F8B-A62E-C27795F1A3AA}" presName="Image"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41000" b="-41000"/>
          </a:stretch>
        </a:blipFill>
      </dgm:spPr>
    </dgm:pt>
    <dgm:pt modelId="{BB8A1160-32F5-44AB-A046-C9530D6C4CA9}" type="pres">
      <dgm:prSet presAssocID="{5D693195-CD71-4F8B-A62E-C27795F1A3AA}" presName="ChildText" presStyleLbl="fgAcc1" presStyleIdx="0" presStyleCnt="3" custScaleX="173983" custScaleY="65053" custLinFactNeighborX="25540" custLinFactNeighborY="23697">
        <dgm:presLayoutVars>
          <dgm:chMax val="0"/>
          <dgm:chPref val="0"/>
          <dgm:bulletEnabled val="1"/>
        </dgm:presLayoutVars>
      </dgm:prSet>
      <dgm:spPr/>
      <dgm:t>
        <a:bodyPr/>
        <a:lstStyle/>
        <a:p>
          <a:endParaRPr lang="en-US"/>
        </a:p>
      </dgm:t>
    </dgm:pt>
    <dgm:pt modelId="{910A155E-D79D-4B72-B6A8-F92AA73A6B8E}" type="pres">
      <dgm:prSet presAssocID="{120C78C9-A3FA-4CA2-8F34-7F901883F285}" presName="sibTrans" presStyleCnt="0"/>
      <dgm:spPr/>
    </dgm:pt>
    <dgm:pt modelId="{9B2DD2C8-E0FC-483C-A294-FD5F47292ABD}" type="pres">
      <dgm:prSet presAssocID="{13418449-F9BA-4309-93CE-CBB6020B20D1}" presName="composite" presStyleCnt="0"/>
      <dgm:spPr/>
    </dgm:pt>
    <dgm:pt modelId="{14625799-37CC-4B57-948D-DCF89960E658}" type="pres">
      <dgm:prSet presAssocID="{13418449-F9BA-4309-93CE-CBB6020B20D1}" presName="ParentText" presStyleLbl="node1" presStyleIdx="1" presStyleCnt="3">
        <dgm:presLayoutVars>
          <dgm:chMax val="1"/>
          <dgm:chPref val="1"/>
          <dgm:bulletEnabled val="1"/>
        </dgm:presLayoutVars>
      </dgm:prSet>
      <dgm:spPr/>
      <dgm:t>
        <a:bodyPr/>
        <a:lstStyle/>
        <a:p>
          <a:endParaRPr lang="en-US"/>
        </a:p>
      </dgm:t>
    </dgm:pt>
    <dgm:pt modelId="{6318A482-0686-4437-9384-2542A79AAFCE}" type="pres">
      <dgm:prSet presAssocID="{13418449-F9BA-4309-93CE-CBB6020B20D1}" presName="Image"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41000" b="-41000"/>
          </a:stretch>
        </a:blipFill>
      </dgm:spPr>
    </dgm:pt>
    <dgm:pt modelId="{CA659951-3D91-4A7F-A0F1-25CD1CDC1CA5}" type="pres">
      <dgm:prSet presAssocID="{13418449-F9BA-4309-93CE-CBB6020B20D1}" presName="ChildText" presStyleLbl="fgAcc1" presStyleIdx="1" presStyleCnt="3" custScaleX="225154" custScaleY="52851" custLinFactNeighborX="51770" custLinFactNeighborY="14833">
        <dgm:presLayoutVars>
          <dgm:chMax val="0"/>
          <dgm:chPref val="0"/>
          <dgm:bulletEnabled val="1"/>
        </dgm:presLayoutVars>
      </dgm:prSet>
      <dgm:spPr/>
      <dgm:t>
        <a:bodyPr/>
        <a:lstStyle/>
        <a:p>
          <a:endParaRPr lang="en-US"/>
        </a:p>
      </dgm:t>
    </dgm:pt>
    <dgm:pt modelId="{BBA2C05C-DE14-475E-A58E-64E4AF46B860}" type="pres">
      <dgm:prSet presAssocID="{B15516D8-5C59-4FAF-9A8F-1C19C02395D7}" presName="sibTrans" presStyleCnt="0"/>
      <dgm:spPr/>
    </dgm:pt>
    <dgm:pt modelId="{71BC2E8F-7F34-4A58-9E83-8A2E2398D86D}" type="pres">
      <dgm:prSet presAssocID="{40268B9F-19A8-44E7-963D-FB0A338B5F73}" presName="composite" presStyleCnt="0"/>
      <dgm:spPr/>
    </dgm:pt>
    <dgm:pt modelId="{DBC381CD-C7C6-45EC-A2C0-880956B0C013}" type="pres">
      <dgm:prSet presAssocID="{40268B9F-19A8-44E7-963D-FB0A338B5F73}" presName="ParentText" presStyleLbl="node1" presStyleIdx="2" presStyleCnt="3">
        <dgm:presLayoutVars>
          <dgm:chMax val="1"/>
          <dgm:chPref val="1"/>
          <dgm:bulletEnabled val="1"/>
        </dgm:presLayoutVars>
      </dgm:prSet>
      <dgm:spPr/>
      <dgm:t>
        <a:bodyPr/>
        <a:lstStyle/>
        <a:p>
          <a:endParaRPr lang="en-US"/>
        </a:p>
      </dgm:t>
    </dgm:pt>
    <dgm:pt modelId="{51F3EE77-58A4-4667-AFC8-9D0A4A2CF5F5}" type="pres">
      <dgm:prSet presAssocID="{40268B9F-19A8-44E7-963D-FB0A338B5F73}" presName="Image"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42000" b="-42000"/>
          </a:stretch>
        </a:blipFill>
      </dgm:spPr>
    </dgm:pt>
    <dgm:pt modelId="{D5D4425D-09B7-4817-B929-BC226C08681F}" type="pres">
      <dgm:prSet presAssocID="{40268B9F-19A8-44E7-963D-FB0A338B5F73}" presName="ChildText" presStyleLbl="fgAcc1" presStyleIdx="2" presStyleCnt="3" custScaleX="231622" custScaleY="50250" custLinFactNeighborX="70389" custLinFactNeighborY="41571">
        <dgm:presLayoutVars>
          <dgm:chMax val="0"/>
          <dgm:chPref val="0"/>
          <dgm:bulletEnabled val="1"/>
        </dgm:presLayoutVars>
      </dgm:prSet>
      <dgm:spPr/>
      <dgm:t>
        <a:bodyPr/>
        <a:lstStyle/>
        <a:p>
          <a:endParaRPr lang="en-US"/>
        </a:p>
      </dgm:t>
    </dgm:pt>
  </dgm:ptLst>
  <dgm:cxnLst>
    <dgm:cxn modelId="{57F13AEB-4DE4-4DC1-B94F-8BDC356BDA35}" srcId="{9B8525AA-382A-4819-ADEB-F8072E61566C}" destId="{40268B9F-19A8-44E7-963D-FB0A338B5F73}" srcOrd="2" destOrd="0" parTransId="{85630F0A-DD81-4B89-A6DA-2C9FCE1C5FEC}" sibTransId="{AA83B019-769B-497C-9ACD-D4B5C291F82A}"/>
    <dgm:cxn modelId="{BF213E91-C328-44CC-86B6-34A87E5B14EC}" srcId="{9B8525AA-382A-4819-ADEB-F8072E61566C}" destId="{13418449-F9BA-4309-93CE-CBB6020B20D1}" srcOrd="1" destOrd="0" parTransId="{1367EECF-35B2-4931-8F5C-FD5F3B95CE16}" sibTransId="{B15516D8-5C59-4FAF-9A8F-1C19C02395D7}"/>
    <dgm:cxn modelId="{A99D8B3A-EBE1-48F1-A66D-097D2CF8F21C}" type="presOf" srcId="{4AE9F5E8-B78A-4272-833B-B0B0C2C4555A}" destId="{CA659951-3D91-4A7F-A0F1-25CD1CDC1CA5}" srcOrd="0" destOrd="0" presId="urn:microsoft.com/office/officeart/2008/layout/TitledPictureBlocks"/>
    <dgm:cxn modelId="{06C21129-3E1D-4644-A9D8-EA37CB3ECEEE}" srcId="{13418449-F9BA-4309-93CE-CBB6020B20D1}" destId="{4AE9F5E8-B78A-4272-833B-B0B0C2C4555A}" srcOrd="0" destOrd="0" parTransId="{FA0B81A3-7D15-4879-9054-5A7A9BC6274A}" sibTransId="{ADBFBD6B-46B0-48CB-9E9D-C9BC09BD7C29}"/>
    <dgm:cxn modelId="{183575B2-B9A8-4A32-836B-6B81F4E2BCA6}" type="presOf" srcId="{5D5B73CD-7F97-4EA3-82C2-27F2ADF981C9}" destId="{BB8A1160-32F5-44AB-A046-C9530D6C4CA9}" srcOrd="0" destOrd="0" presId="urn:microsoft.com/office/officeart/2008/layout/TitledPictureBlocks"/>
    <dgm:cxn modelId="{DDBD0886-D258-45E6-9CE9-C32AAB488245}" type="presOf" srcId="{40268B9F-19A8-44E7-963D-FB0A338B5F73}" destId="{DBC381CD-C7C6-45EC-A2C0-880956B0C013}" srcOrd="0" destOrd="0" presId="urn:microsoft.com/office/officeart/2008/layout/TitledPictureBlocks"/>
    <dgm:cxn modelId="{63FB6433-D06F-4A89-A7E5-FCE22350A353}" type="presOf" srcId="{9B8525AA-382A-4819-ADEB-F8072E61566C}" destId="{313EA6B0-1D7B-43F6-9E0F-BBF4B8102C08}" srcOrd="0" destOrd="0" presId="urn:microsoft.com/office/officeart/2008/layout/TitledPictureBlocks"/>
    <dgm:cxn modelId="{6AD27AEE-46D7-4072-B25E-7F55C6167556}" type="presOf" srcId="{5D693195-CD71-4F8B-A62E-C27795F1A3AA}" destId="{A8612C6D-544D-42CB-8B8A-4BB988BD9CA5}" srcOrd="0" destOrd="0" presId="urn:microsoft.com/office/officeart/2008/layout/TitledPictureBlocks"/>
    <dgm:cxn modelId="{EA93D394-1478-488B-800C-FAA0B32E2AD8}" srcId="{5D693195-CD71-4F8B-A62E-C27795F1A3AA}" destId="{5D5B73CD-7F97-4EA3-82C2-27F2ADF981C9}" srcOrd="0" destOrd="0" parTransId="{AEFE61E5-E0CC-4629-AA29-83DF6044AA04}" sibTransId="{593A2C58-534D-473E-B6C5-360E2CE99F9D}"/>
    <dgm:cxn modelId="{79482289-8D7F-424E-A3D3-038F19D1F0E5}" srcId="{40268B9F-19A8-44E7-963D-FB0A338B5F73}" destId="{E2725607-0D2C-4BAA-9468-847A595AC4BA}" srcOrd="0" destOrd="0" parTransId="{B461D003-9A85-4A0F-89B6-4FD6EAEC101A}" sibTransId="{FBE2BED9-DBCF-4CEF-8C7E-933CC2FBB0FD}"/>
    <dgm:cxn modelId="{FF6A1717-400C-41E5-9A2A-E6D7A967245B}" srcId="{9B8525AA-382A-4819-ADEB-F8072E61566C}" destId="{5D693195-CD71-4F8B-A62E-C27795F1A3AA}" srcOrd="0" destOrd="0" parTransId="{B4344FBE-FFFC-4F32-A1C4-25CFAE2CFD7E}" sibTransId="{120C78C9-A3FA-4CA2-8F34-7F901883F285}"/>
    <dgm:cxn modelId="{306863A2-3EF4-4C41-A6AF-824117A4F8C8}" type="presOf" srcId="{E2725607-0D2C-4BAA-9468-847A595AC4BA}" destId="{D5D4425D-09B7-4817-B929-BC226C08681F}" srcOrd="0" destOrd="0" presId="urn:microsoft.com/office/officeart/2008/layout/TitledPictureBlocks"/>
    <dgm:cxn modelId="{977BC622-B4CD-452C-B63B-BAA3083BFE8B}" type="presOf" srcId="{13418449-F9BA-4309-93CE-CBB6020B20D1}" destId="{14625799-37CC-4B57-948D-DCF89960E658}" srcOrd="0" destOrd="0" presId="urn:microsoft.com/office/officeart/2008/layout/TitledPictureBlocks"/>
    <dgm:cxn modelId="{456623F7-2560-4DC5-B5E2-F1263B9F2DD8}" type="presParOf" srcId="{313EA6B0-1D7B-43F6-9E0F-BBF4B8102C08}" destId="{376D6D1D-01C4-41CB-A52A-B98FD9F8C48C}" srcOrd="0" destOrd="0" presId="urn:microsoft.com/office/officeart/2008/layout/TitledPictureBlocks"/>
    <dgm:cxn modelId="{D1D2E21E-DD59-456F-8F71-F2D29CA45AC0}" type="presParOf" srcId="{376D6D1D-01C4-41CB-A52A-B98FD9F8C48C}" destId="{A8612C6D-544D-42CB-8B8A-4BB988BD9CA5}" srcOrd="0" destOrd="0" presId="urn:microsoft.com/office/officeart/2008/layout/TitledPictureBlocks"/>
    <dgm:cxn modelId="{2829B2DD-EE9E-4E15-84C8-C23B140AF591}" type="presParOf" srcId="{376D6D1D-01C4-41CB-A52A-B98FD9F8C48C}" destId="{B392439E-D586-4830-949B-7F2E2D620A72}" srcOrd="1" destOrd="0" presId="urn:microsoft.com/office/officeart/2008/layout/TitledPictureBlocks"/>
    <dgm:cxn modelId="{725BE856-C2F7-4CB4-BB0F-9168DC1B23B4}" type="presParOf" srcId="{376D6D1D-01C4-41CB-A52A-B98FD9F8C48C}" destId="{BB8A1160-32F5-44AB-A046-C9530D6C4CA9}" srcOrd="2" destOrd="0" presId="urn:microsoft.com/office/officeart/2008/layout/TitledPictureBlocks"/>
    <dgm:cxn modelId="{572432B3-4552-4D9B-B38C-7CC821640497}" type="presParOf" srcId="{313EA6B0-1D7B-43F6-9E0F-BBF4B8102C08}" destId="{910A155E-D79D-4B72-B6A8-F92AA73A6B8E}" srcOrd="1" destOrd="0" presId="urn:microsoft.com/office/officeart/2008/layout/TitledPictureBlocks"/>
    <dgm:cxn modelId="{DD681B12-1DB3-48CF-90AA-9D688D91DFDA}" type="presParOf" srcId="{313EA6B0-1D7B-43F6-9E0F-BBF4B8102C08}" destId="{9B2DD2C8-E0FC-483C-A294-FD5F47292ABD}" srcOrd="2" destOrd="0" presId="urn:microsoft.com/office/officeart/2008/layout/TitledPictureBlocks"/>
    <dgm:cxn modelId="{F4D8E80C-17B0-4838-8BFB-EF0817B1F640}" type="presParOf" srcId="{9B2DD2C8-E0FC-483C-A294-FD5F47292ABD}" destId="{14625799-37CC-4B57-948D-DCF89960E658}" srcOrd="0" destOrd="0" presId="urn:microsoft.com/office/officeart/2008/layout/TitledPictureBlocks"/>
    <dgm:cxn modelId="{59272570-C606-41E8-AA41-BF8A9E60A1E2}" type="presParOf" srcId="{9B2DD2C8-E0FC-483C-A294-FD5F47292ABD}" destId="{6318A482-0686-4437-9384-2542A79AAFCE}" srcOrd="1" destOrd="0" presId="urn:microsoft.com/office/officeart/2008/layout/TitledPictureBlocks"/>
    <dgm:cxn modelId="{BBBBC09A-0AAB-4D2F-BA7F-0F0D387A0A75}" type="presParOf" srcId="{9B2DD2C8-E0FC-483C-A294-FD5F47292ABD}" destId="{CA659951-3D91-4A7F-A0F1-25CD1CDC1CA5}" srcOrd="2" destOrd="0" presId="urn:microsoft.com/office/officeart/2008/layout/TitledPictureBlocks"/>
    <dgm:cxn modelId="{8E9A033C-15B4-4A78-A5D7-5A39E8D36794}" type="presParOf" srcId="{313EA6B0-1D7B-43F6-9E0F-BBF4B8102C08}" destId="{BBA2C05C-DE14-475E-A58E-64E4AF46B860}" srcOrd="3" destOrd="0" presId="urn:microsoft.com/office/officeart/2008/layout/TitledPictureBlocks"/>
    <dgm:cxn modelId="{24843A89-2E64-45FE-8F6C-A9298142E78F}" type="presParOf" srcId="{313EA6B0-1D7B-43F6-9E0F-BBF4B8102C08}" destId="{71BC2E8F-7F34-4A58-9E83-8A2E2398D86D}" srcOrd="4" destOrd="0" presId="urn:microsoft.com/office/officeart/2008/layout/TitledPictureBlocks"/>
    <dgm:cxn modelId="{06B506E5-70F4-4909-ABC3-F0C20E8271F0}" type="presParOf" srcId="{71BC2E8F-7F34-4A58-9E83-8A2E2398D86D}" destId="{DBC381CD-C7C6-45EC-A2C0-880956B0C013}" srcOrd="0" destOrd="0" presId="urn:microsoft.com/office/officeart/2008/layout/TitledPictureBlocks"/>
    <dgm:cxn modelId="{AFD3E5A0-7642-4552-9F39-C13FD532E97C}" type="presParOf" srcId="{71BC2E8F-7F34-4A58-9E83-8A2E2398D86D}" destId="{51F3EE77-58A4-4667-AFC8-9D0A4A2CF5F5}" srcOrd="1" destOrd="0" presId="urn:microsoft.com/office/officeart/2008/layout/TitledPictureBlocks"/>
    <dgm:cxn modelId="{00D13FC0-FF3A-494B-AC78-6D0E32F7367C}" type="presParOf" srcId="{71BC2E8F-7F34-4A58-9E83-8A2E2398D86D}" destId="{D5D4425D-09B7-4817-B929-BC226C08681F}"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875DCA-A3AF-47A8-9A42-7387E81A74C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D31DDC8B-24A6-470A-B4B9-EC65FE53DCEE}">
      <dgm:prSet phldrT="[Text]"/>
      <dgm:spPr>
        <a:solidFill>
          <a:srgbClr val="002569"/>
        </a:solidFill>
      </dgm:spPr>
      <dgm:t>
        <a:bodyPr/>
        <a:lstStyle/>
        <a:p>
          <a:r>
            <a:rPr lang="en-US" dirty="0" smtClean="0"/>
            <a:t>Administrative</a:t>
          </a:r>
          <a:endParaRPr lang="en-US" dirty="0"/>
        </a:p>
      </dgm:t>
    </dgm:pt>
    <dgm:pt modelId="{3A5C722C-592D-4556-B277-8650940E7E93}" type="parTrans" cxnId="{5E5C0FA4-C1F7-400D-AC6F-7DBB5BE68E3D}">
      <dgm:prSet/>
      <dgm:spPr/>
      <dgm:t>
        <a:bodyPr/>
        <a:lstStyle/>
        <a:p>
          <a:endParaRPr lang="en-US"/>
        </a:p>
      </dgm:t>
    </dgm:pt>
    <dgm:pt modelId="{9CBD997C-67BC-430F-9C62-9C14992DAA62}" type="sibTrans" cxnId="{5E5C0FA4-C1F7-400D-AC6F-7DBB5BE68E3D}">
      <dgm:prSet/>
      <dgm:spPr/>
      <dgm:t>
        <a:bodyPr/>
        <a:lstStyle/>
        <a:p>
          <a:endParaRPr lang="en-US"/>
        </a:p>
      </dgm:t>
    </dgm:pt>
    <dgm:pt modelId="{3A7769E1-26FD-481F-B19F-6CD8D5620831}">
      <dgm:prSet phldrT="[Text]"/>
      <dgm:spPr>
        <a:solidFill>
          <a:srgbClr val="002569"/>
        </a:solidFill>
      </dgm:spPr>
      <dgm:t>
        <a:bodyPr/>
        <a:lstStyle/>
        <a:p>
          <a:r>
            <a:rPr lang="en-US" dirty="0" smtClean="0"/>
            <a:t>Security Roles</a:t>
          </a:r>
          <a:endParaRPr lang="en-US" dirty="0"/>
        </a:p>
      </dgm:t>
    </dgm:pt>
    <dgm:pt modelId="{6CC41009-91E9-44C5-A53A-1BEB924DF314}" type="parTrans" cxnId="{476229AF-4248-4DD2-B35A-5B814357670D}">
      <dgm:prSet/>
      <dgm:spPr>
        <a:ln>
          <a:solidFill>
            <a:srgbClr val="F1AD02"/>
          </a:solidFill>
        </a:ln>
      </dgm:spPr>
      <dgm:t>
        <a:bodyPr/>
        <a:lstStyle/>
        <a:p>
          <a:endParaRPr lang="en-US"/>
        </a:p>
      </dgm:t>
    </dgm:pt>
    <dgm:pt modelId="{D7CA11FA-40A4-4201-98B7-2B59DC58F3FB}" type="sibTrans" cxnId="{476229AF-4248-4DD2-B35A-5B814357670D}">
      <dgm:prSet/>
      <dgm:spPr/>
      <dgm:t>
        <a:bodyPr/>
        <a:lstStyle/>
        <a:p>
          <a:endParaRPr lang="en-US"/>
        </a:p>
      </dgm:t>
    </dgm:pt>
    <dgm:pt modelId="{2CA5A43B-283E-423C-A08E-CCED2CB98484}">
      <dgm:prSet phldrT="[Text]"/>
      <dgm:spPr>
        <a:solidFill>
          <a:srgbClr val="002569"/>
        </a:solidFill>
      </dgm:spPr>
      <dgm:t>
        <a:bodyPr/>
        <a:lstStyle/>
        <a:p>
          <a:r>
            <a:rPr lang="en-US" dirty="0" smtClean="0"/>
            <a:t>System Timeout</a:t>
          </a:r>
          <a:endParaRPr lang="en-US" dirty="0"/>
        </a:p>
      </dgm:t>
    </dgm:pt>
    <dgm:pt modelId="{9B454E77-64FD-4593-A075-C570D89EFBAE}" type="parTrans" cxnId="{0CD505AD-C289-43E0-A34B-8659D822C2DA}">
      <dgm:prSet/>
      <dgm:spPr>
        <a:ln>
          <a:solidFill>
            <a:srgbClr val="F1AD02"/>
          </a:solidFill>
        </a:ln>
      </dgm:spPr>
      <dgm:t>
        <a:bodyPr/>
        <a:lstStyle/>
        <a:p>
          <a:endParaRPr lang="en-US"/>
        </a:p>
      </dgm:t>
    </dgm:pt>
    <dgm:pt modelId="{CC1B654F-CECC-4A3B-BE3C-B33C5BBDFA6F}" type="sibTrans" cxnId="{0CD505AD-C289-43E0-A34B-8659D822C2DA}">
      <dgm:prSet/>
      <dgm:spPr/>
      <dgm:t>
        <a:bodyPr/>
        <a:lstStyle/>
        <a:p>
          <a:endParaRPr lang="en-US"/>
        </a:p>
      </dgm:t>
    </dgm:pt>
    <dgm:pt modelId="{8550B5C7-FD72-4950-9D56-96E778618B5F}">
      <dgm:prSet phldrT="[Text]"/>
      <dgm:spPr>
        <a:solidFill>
          <a:srgbClr val="002569"/>
        </a:solidFill>
      </dgm:spPr>
      <dgm:t>
        <a:bodyPr/>
        <a:lstStyle/>
        <a:p>
          <a:r>
            <a:rPr lang="en-US" dirty="0" smtClean="0"/>
            <a:t>My PE Applications</a:t>
          </a:r>
          <a:endParaRPr lang="en-US" dirty="0"/>
        </a:p>
      </dgm:t>
    </dgm:pt>
    <dgm:pt modelId="{17D333B5-D289-411F-BD50-53F17D6936D9}" type="parTrans" cxnId="{AD3238DC-2D22-4C47-A3F9-15B778403E50}">
      <dgm:prSet/>
      <dgm:spPr>
        <a:ln>
          <a:solidFill>
            <a:srgbClr val="F1AD02"/>
          </a:solidFill>
        </a:ln>
      </dgm:spPr>
      <dgm:t>
        <a:bodyPr/>
        <a:lstStyle/>
        <a:p>
          <a:endParaRPr lang="en-US"/>
        </a:p>
      </dgm:t>
    </dgm:pt>
    <dgm:pt modelId="{DA499624-E405-4688-8068-F288B03DBE18}" type="sibTrans" cxnId="{AD3238DC-2D22-4C47-A3F9-15B778403E50}">
      <dgm:prSet/>
      <dgm:spPr/>
      <dgm:t>
        <a:bodyPr/>
        <a:lstStyle/>
        <a:p>
          <a:endParaRPr lang="en-US"/>
        </a:p>
      </dgm:t>
    </dgm:pt>
    <dgm:pt modelId="{EAA85060-FFB1-49DD-9280-1D203193DE2C}" type="pres">
      <dgm:prSet presAssocID="{C7875DCA-A3AF-47A8-9A42-7387E81A74CA}" presName="Name0" presStyleCnt="0">
        <dgm:presLayoutVars>
          <dgm:chPref val="1"/>
          <dgm:dir/>
          <dgm:animOne val="branch"/>
          <dgm:animLvl val="lvl"/>
          <dgm:resizeHandles val="exact"/>
        </dgm:presLayoutVars>
      </dgm:prSet>
      <dgm:spPr/>
      <dgm:t>
        <a:bodyPr/>
        <a:lstStyle/>
        <a:p>
          <a:endParaRPr lang="en-US"/>
        </a:p>
      </dgm:t>
    </dgm:pt>
    <dgm:pt modelId="{BE35807F-FC69-44ED-B64B-97682306BF66}" type="pres">
      <dgm:prSet presAssocID="{D31DDC8B-24A6-470A-B4B9-EC65FE53DCEE}" presName="root1" presStyleCnt="0"/>
      <dgm:spPr/>
    </dgm:pt>
    <dgm:pt modelId="{DCEBA3C6-185A-4D07-9706-FAFC66880F17}" type="pres">
      <dgm:prSet presAssocID="{D31DDC8B-24A6-470A-B4B9-EC65FE53DCEE}" presName="LevelOneTextNode" presStyleLbl="node0" presStyleIdx="0" presStyleCnt="1">
        <dgm:presLayoutVars>
          <dgm:chPref val="3"/>
        </dgm:presLayoutVars>
      </dgm:prSet>
      <dgm:spPr/>
      <dgm:t>
        <a:bodyPr/>
        <a:lstStyle/>
        <a:p>
          <a:endParaRPr lang="en-US"/>
        </a:p>
      </dgm:t>
    </dgm:pt>
    <dgm:pt modelId="{CCF48824-547E-43B1-A94E-4735EE3F7D82}" type="pres">
      <dgm:prSet presAssocID="{D31DDC8B-24A6-470A-B4B9-EC65FE53DCEE}" presName="level2hierChild" presStyleCnt="0"/>
      <dgm:spPr/>
    </dgm:pt>
    <dgm:pt modelId="{FD2B50B7-CD25-4245-A537-082D690DF6E9}" type="pres">
      <dgm:prSet presAssocID="{6CC41009-91E9-44C5-A53A-1BEB924DF314}" presName="conn2-1" presStyleLbl="parChTrans1D2" presStyleIdx="0" presStyleCnt="3"/>
      <dgm:spPr/>
      <dgm:t>
        <a:bodyPr/>
        <a:lstStyle/>
        <a:p>
          <a:endParaRPr lang="en-US"/>
        </a:p>
      </dgm:t>
    </dgm:pt>
    <dgm:pt modelId="{D51C8802-75CF-45A1-B541-F908F65BD4A3}" type="pres">
      <dgm:prSet presAssocID="{6CC41009-91E9-44C5-A53A-1BEB924DF314}" presName="connTx" presStyleLbl="parChTrans1D2" presStyleIdx="0" presStyleCnt="3"/>
      <dgm:spPr/>
      <dgm:t>
        <a:bodyPr/>
        <a:lstStyle/>
        <a:p>
          <a:endParaRPr lang="en-US"/>
        </a:p>
      </dgm:t>
    </dgm:pt>
    <dgm:pt modelId="{E72425D6-FA14-42B2-8C82-6FE60E7409CB}" type="pres">
      <dgm:prSet presAssocID="{3A7769E1-26FD-481F-B19F-6CD8D5620831}" presName="root2" presStyleCnt="0"/>
      <dgm:spPr/>
    </dgm:pt>
    <dgm:pt modelId="{000044EA-0A68-437D-9320-980419A83360}" type="pres">
      <dgm:prSet presAssocID="{3A7769E1-26FD-481F-B19F-6CD8D5620831}" presName="LevelTwoTextNode" presStyleLbl="node2" presStyleIdx="0" presStyleCnt="3">
        <dgm:presLayoutVars>
          <dgm:chPref val="3"/>
        </dgm:presLayoutVars>
      </dgm:prSet>
      <dgm:spPr/>
      <dgm:t>
        <a:bodyPr/>
        <a:lstStyle/>
        <a:p>
          <a:endParaRPr lang="en-US"/>
        </a:p>
      </dgm:t>
    </dgm:pt>
    <dgm:pt modelId="{07DD1A38-346C-4971-985F-10AA336915AB}" type="pres">
      <dgm:prSet presAssocID="{3A7769E1-26FD-481F-B19F-6CD8D5620831}" presName="level3hierChild" presStyleCnt="0"/>
      <dgm:spPr/>
    </dgm:pt>
    <dgm:pt modelId="{82C57197-ED25-4FEB-A655-FF98C2BE2A67}" type="pres">
      <dgm:prSet presAssocID="{9B454E77-64FD-4593-A075-C570D89EFBAE}" presName="conn2-1" presStyleLbl="parChTrans1D2" presStyleIdx="1" presStyleCnt="3"/>
      <dgm:spPr/>
      <dgm:t>
        <a:bodyPr/>
        <a:lstStyle/>
        <a:p>
          <a:endParaRPr lang="en-US"/>
        </a:p>
      </dgm:t>
    </dgm:pt>
    <dgm:pt modelId="{33D66CC5-38FA-4F9E-930C-8A8942D0F1A3}" type="pres">
      <dgm:prSet presAssocID="{9B454E77-64FD-4593-A075-C570D89EFBAE}" presName="connTx" presStyleLbl="parChTrans1D2" presStyleIdx="1" presStyleCnt="3"/>
      <dgm:spPr/>
      <dgm:t>
        <a:bodyPr/>
        <a:lstStyle/>
        <a:p>
          <a:endParaRPr lang="en-US"/>
        </a:p>
      </dgm:t>
    </dgm:pt>
    <dgm:pt modelId="{38666F83-64F0-451B-8F50-1559629C9C60}" type="pres">
      <dgm:prSet presAssocID="{2CA5A43B-283E-423C-A08E-CCED2CB98484}" presName="root2" presStyleCnt="0"/>
      <dgm:spPr/>
    </dgm:pt>
    <dgm:pt modelId="{8A37DBA5-020F-4F82-86A8-CA1F81149822}" type="pres">
      <dgm:prSet presAssocID="{2CA5A43B-283E-423C-A08E-CCED2CB98484}" presName="LevelTwoTextNode" presStyleLbl="node2" presStyleIdx="1" presStyleCnt="3">
        <dgm:presLayoutVars>
          <dgm:chPref val="3"/>
        </dgm:presLayoutVars>
      </dgm:prSet>
      <dgm:spPr/>
      <dgm:t>
        <a:bodyPr/>
        <a:lstStyle/>
        <a:p>
          <a:endParaRPr lang="en-US"/>
        </a:p>
      </dgm:t>
    </dgm:pt>
    <dgm:pt modelId="{9D71114C-DE6E-4346-B493-793AF116FA55}" type="pres">
      <dgm:prSet presAssocID="{2CA5A43B-283E-423C-A08E-CCED2CB98484}" presName="level3hierChild" presStyleCnt="0"/>
      <dgm:spPr/>
    </dgm:pt>
    <dgm:pt modelId="{01F8BFEB-0085-4008-ACF1-6857FCEEE398}" type="pres">
      <dgm:prSet presAssocID="{17D333B5-D289-411F-BD50-53F17D6936D9}" presName="conn2-1" presStyleLbl="parChTrans1D2" presStyleIdx="2" presStyleCnt="3"/>
      <dgm:spPr/>
      <dgm:t>
        <a:bodyPr/>
        <a:lstStyle/>
        <a:p>
          <a:endParaRPr lang="en-US"/>
        </a:p>
      </dgm:t>
    </dgm:pt>
    <dgm:pt modelId="{D13E4391-17A3-4FA8-9DE9-FF0C4519938B}" type="pres">
      <dgm:prSet presAssocID="{17D333B5-D289-411F-BD50-53F17D6936D9}" presName="connTx" presStyleLbl="parChTrans1D2" presStyleIdx="2" presStyleCnt="3"/>
      <dgm:spPr/>
      <dgm:t>
        <a:bodyPr/>
        <a:lstStyle/>
        <a:p>
          <a:endParaRPr lang="en-US"/>
        </a:p>
      </dgm:t>
    </dgm:pt>
    <dgm:pt modelId="{3E8A5954-FBEB-48D5-B028-635C186235F3}" type="pres">
      <dgm:prSet presAssocID="{8550B5C7-FD72-4950-9D56-96E778618B5F}" presName="root2" presStyleCnt="0"/>
      <dgm:spPr/>
    </dgm:pt>
    <dgm:pt modelId="{D329E112-E07D-4FD6-879E-BAAF0B8AF92A}" type="pres">
      <dgm:prSet presAssocID="{8550B5C7-FD72-4950-9D56-96E778618B5F}" presName="LevelTwoTextNode" presStyleLbl="node2" presStyleIdx="2" presStyleCnt="3">
        <dgm:presLayoutVars>
          <dgm:chPref val="3"/>
        </dgm:presLayoutVars>
      </dgm:prSet>
      <dgm:spPr/>
      <dgm:t>
        <a:bodyPr/>
        <a:lstStyle/>
        <a:p>
          <a:endParaRPr lang="en-US"/>
        </a:p>
      </dgm:t>
    </dgm:pt>
    <dgm:pt modelId="{0E7FB068-02BB-4F37-9C23-FD6FFCDE72C9}" type="pres">
      <dgm:prSet presAssocID="{8550B5C7-FD72-4950-9D56-96E778618B5F}" presName="level3hierChild" presStyleCnt="0"/>
      <dgm:spPr/>
    </dgm:pt>
  </dgm:ptLst>
  <dgm:cxnLst>
    <dgm:cxn modelId="{D12EF3C4-601C-46C1-9682-B7801F4A2DD9}" type="presOf" srcId="{9B454E77-64FD-4593-A075-C570D89EFBAE}" destId="{82C57197-ED25-4FEB-A655-FF98C2BE2A67}" srcOrd="0" destOrd="0" presId="urn:microsoft.com/office/officeart/2008/layout/HorizontalMultiLevelHierarchy"/>
    <dgm:cxn modelId="{2C053B55-A96D-43A9-B31C-9224EB398392}" type="presOf" srcId="{8550B5C7-FD72-4950-9D56-96E778618B5F}" destId="{D329E112-E07D-4FD6-879E-BAAF0B8AF92A}" srcOrd="0" destOrd="0" presId="urn:microsoft.com/office/officeart/2008/layout/HorizontalMultiLevelHierarchy"/>
    <dgm:cxn modelId="{E4F6B491-9328-45EE-BF55-2E449F4DE65B}" type="presOf" srcId="{17D333B5-D289-411F-BD50-53F17D6936D9}" destId="{01F8BFEB-0085-4008-ACF1-6857FCEEE398}" srcOrd="0" destOrd="0" presId="urn:microsoft.com/office/officeart/2008/layout/HorizontalMultiLevelHierarchy"/>
    <dgm:cxn modelId="{396DC324-EF8A-46D7-A368-871A4D514BBC}" type="presOf" srcId="{6CC41009-91E9-44C5-A53A-1BEB924DF314}" destId="{D51C8802-75CF-45A1-B541-F908F65BD4A3}" srcOrd="1" destOrd="0" presId="urn:microsoft.com/office/officeart/2008/layout/HorizontalMultiLevelHierarchy"/>
    <dgm:cxn modelId="{5E5C0FA4-C1F7-400D-AC6F-7DBB5BE68E3D}" srcId="{C7875DCA-A3AF-47A8-9A42-7387E81A74CA}" destId="{D31DDC8B-24A6-470A-B4B9-EC65FE53DCEE}" srcOrd="0" destOrd="0" parTransId="{3A5C722C-592D-4556-B277-8650940E7E93}" sibTransId="{9CBD997C-67BC-430F-9C62-9C14992DAA62}"/>
    <dgm:cxn modelId="{BB8A4722-1C8C-4A2C-A5F1-5A125303BA67}" type="presOf" srcId="{17D333B5-D289-411F-BD50-53F17D6936D9}" destId="{D13E4391-17A3-4FA8-9DE9-FF0C4519938B}" srcOrd="1" destOrd="0" presId="urn:microsoft.com/office/officeart/2008/layout/HorizontalMultiLevelHierarchy"/>
    <dgm:cxn modelId="{56D36DE9-6596-4697-BD6E-406E65B780DB}" type="presOf" srcId="{6CC41009-91E9-44C5-A53A-1BEB924DF314}" destId="{FD2B50B7-CD25-4245-A537-082D690DF6E9}" srcOrd="0" destOrd="0" presId="urn:microsoft.com/office/officeart/2008/layout/HorizontalMultiLevelHierarchy"/>
    <dgm:cxn modelId="{AD3238DC-2D22-4C47-A3F9-15B778403E50}" srcId="{D31DDC8B-24A6-470A-B4B9-EC65FE53DCEE}" destId="{8550B5C7-FD72-4950-9D56-96E778618B5F}" srcOrd="2" destOrd="0" parTransId="{17D333B5-D289-411F-BD50-53F17D6936D9}" sibTransId="{DA499624-E405-4688-8068-F288B03DBE18}"/>
    <dgm:cxn modelId="{C66D944F-26D9-44D1-B001-8125A91CF670}" type="presOf" srcId="{2CA5A43B-283E-423C-A08E-CCED2CB98484}" destId="{8A37DBA5-020F-4F82-86A8-CA1F81149822}" srcOrd="0" destOrd="0" presId="urn:microsoft.com/office/officeart/2008/layout/HorizontalMultiLevelHierarchy"/>
    <dgm:cxn modelId="{476229AF-4248-4DD2-B35A-5B814357670D}" srcId="{D31DDC8B-24A6-470A-B4B9-EC65FE53DCEE}" destId="{3A7769E1-26FD-481F-B19F-6CD8D5620831}" srcOrd="0" destOrd="0" parTransId="{6CC41009-91E9-44C5-A53A-1BEB924DF314}" sibTransId="{D7CA11FA-40A4-4201-98B7-2B59DC58F3FB}"/>
    <dgm:cxn modelId="{4F3C63B0-BE52-48DF-B136-B4A4DEF776C6}" type="presOf" srcId="{3A7769E1-26FD-481F-B19F-6CD8D5620831}" destId="{000044EA-0A68-437D-9320-980419A83360}" srcOrd="0" destOrd="0" presId="urn:microsoft.com/office/officeart/2008/layout/HorizontalMultiLevelHierarchy"/>
    <dgm:cxn modelId="{446267F6-FD22-4E11-B963-5B6D1A7BE62E}" type="presOf" srcId="{9B454E77-64FD-4593-A075-C570D89EFBAE}" destId="{33D66CC5-38FA-4F9E-930C-8A8942D0F1A3}" srcOrd="1" destOrd="0" presId="urn:microsoft.com/office/officeart/2008/layout/HorizontalMultiLevelHierarchy"/>
    <dgm:cxn modelId="{B0C72E3D-C9BE-4303-B1BC-AF319FD86898}" type="presOf" srcId="{C7875DCA-A3AF-47A8-9A42-7387E81A74CA}" destId="{EAA85060-FFB1-49DD-9280-1D203193DE2C}" srcOrd="0" destOrd="0" presId="urn:microsoft.com/office/officeart/2008/layout/HorizontalMultiLevelHierarchy"/>
    <dgm:cxn modelId="{0CD505AD-C289-43E0-A34B-8659D822C2DA}" srcId="{D31DDC8B-24A6-470A-B4B9-EC65FE53DCEE}" destId="{2CA5A43B-283E-423C-A08E-CCED2CB98484}" srcOrd="1" destOrd="0" parTransId="{9B454E77-64FD-4593-A075-C570D89EFBAE}" sibTransId="{CC1B654F-CECC-4A3B-BE3C-B33C5BBDFA6F}"/>
    <dgm:cxn modelId="{06A0BB59-C23B-448A-B12D-F8204C9F8B36}" type="presOf" srcId="{D31DDC8B-24A6-470A-B4B9-EC65FE53DCEE}" destId="{DCEBA3C6-185A-4D07-9706-FAFC66880F17}" srcOrd="0" destOrd="0" presId="urn:microsoft.com/office/officeart/2008/layout/HorizontalMultiLevelHierarchy"/>
    <dgm:cxn modelId="{B9C890F0-E19F-4FAC-8B7A-EC61F10300BA}" type="presParOf" srcId="{EAA85060-FFB1-49DD-9280-1D203193DE2C}" destId="{BE35807F-FC69-44ED-B64B-97682306BF66}" srcOrd="0" destOrd="0" presId="urn:microsoft.com/office/officeart/2008/layout/HorizontalMultiLevelHierarchy"/>
    <dgm:cxn modelId="{C960CD7C-AAA3-48A5-83BA-6E4EEE9BAAF7}" type="presParOf" srcId="{BE35807F-FC69-44ED-B64B-97682306BF66}" destId="{DCEBA3C6-185A-4D07-9706-FAFC66880F17}" srcOrd="0" destOrd="0" presId="urn:microsoft.com/office/officeart/2008/layout/HorizontalMultiLevelHierarchy"/>
    <dgm:cxn modelId="{8A64B32F-C452-42FA-B30C-E141818B92A2}" type="presParOf" srcId="{BE35807F-FC69-44ED-B64B-97682306BF66}" destId="{CCF48824-547E-43B1-A94E-4735EE3F7D82}" srcOrd="1" destOrd="0" presId="urn:microsoft.com/office/officeart/2008/layout/HorizontalMultiLevelHierarchy"/>
    <dgm:cxn modelId="{AD486770-72DE-41FB-996F-0B5C334333EC}" type="presParOf" srcId="{CCF48824-547E-43B1-A94E-4735EE3F7D82}" destId="{FD2B50B7-CD25-4245-A537-082D690DF6E9}" srcOrd="0" destOrd="0" presId="urn:microsoft.com/office/officeart/2008/layout/HorizontalMultiLevelHierarchy"/>
    <dgm:cxn modelId="{5D026CD9-2A06-493D-9C12-225503EA4CEF}" type="presParOf" srcId="{FD2B50B7-CD25-4245-A537-082D690DF6E9}" destId="{D51C8802-75CF-45A1-B541-F908F65BD4A3}" srcOrd="0" destOrd="0" presId="urn:microsoft.com/office/officeart/2008/layout/HorizontalMultiLevelHierarchy"/>
    <dgm:cxn modelId="{06E2F316-7E29-47FF-9870-6EDC74522B36}" type="presParOf" srcId="{CCF48824-547E-43B1-A94E-4735EE3F7D82}" destId="{E72425D6-FA14-42B2-8C82-6FE60E7409CB}" srcOrd="1" destOrd="0" presId="urn:microsoft.com/office/officeart/2008/layout/HorizontalMultiLevelHierarchy"/>
    <dgm:cxn modelId="{E8EBD08F-D3E0-4D0E-8E88-EBE51C9FF909}" type="presParOf" srcId="{E72425D6-FA14-42B2-8C82-6FE60E7409CB}" destId="{000044EA-0A68-437D-9320-980419A83360}" srcOrd="0" destOrd="0" presId="urn:microsoft.com/office/officeart/2008/layout/HorizontalMultiLevelHierarchy"/>
    <dgm:cxn modelId="{9203E16E-063F-40FB-AA45-D731B13D10E4}" type="presParOf" srcId="{E72425D6-FA14-42B2-8C82-6FE60E7409CB}" destId="{07DD1A38-346C-4971-985F-10AA336915AB}" srcOrd="1" destOrd="0" presId="urn:microsoft.com/office/officeart/2008/layout/HorizontalMultiLevelHierarchy"/>
    <dgm:cxn modelId="{A0F2F90B-E5FC-4AE0-B550-2DB726F9103D}" type="presParOf" srcId="{CCF48824-547E-43B1-A94E-4735EE3F7D82}" destId="{82C57197-ED25-4FEB-A655-FF98C2BE2A67}" srcOrd="2" destOrd="0" presId="urn:microsoft.com/office/officeart/2008/layout/HorizontalMultiLevelHierarchy"/>
    <dgm:cxn modelId="{1FC9DE0E-4ED8-4054-B6B8-7657013CD768}" type="presParOf" srcId="{82C57197-ED25-4FEB-A655-FF98C2BE2A67}" destId="{33D66CC5-38FA-4F9E-930C-8A8942D0F1A3}" srcOrd="0" destOrd="0" presId="urn:microsoft.com/office/officeart/2008/layout/HorizontalMultiLevelHierarchy"/>
    <dgm:cxn modelId="{72764625-4A43-4A7E-AB0B-FA25CC53EEB3}" type="presParOf" srcId="{CCF48824-547E-43B1-A94E-4735EE3F7D82}" destId="{38666F83-64F0-451B-8F50-1559629C9C60}" srcOrd="3" destOrd="0" presId="urn:microsoft.com/office/officeart/2008/layout/HorizontalMultiLevelHierarchy"/>
    <dgm:cxn modelId="{FF031150-7509-477E-8900-3EBAFA57DF6C}" type="presParOf" srcId="{38666F83-64F0-451B-8F50-1559629C9C60}" destId="{8A37DBA5-020F-4F82-86A8-CA1F81149822}" srcOrd="0" destOrd="0" presId="urn:microsoft.com/office/officeart/2008/layout/HorizontalMultiLevelHierarchy"/>
    <dgm:cxn modelId="{F6A49D92-5AB8-443C-ACD5-DB1EB143001C}" type="presParOf" srcId="{38666F83-64F0-451B-8F50-1559629C9C60}" destId="{9D71114C-DE6E-4346-B493-793AF116FA55}" srcOrd="1" destOrd="0" presId="urn:microsoft.com/office/officeart/2008/layout/HorizontalMultiLevelHierarchy"/>
    <dgm:cxn modelId="{FB89EDCA-9B01-445F-9559-9271ADAD0860}" type="presParOf" srcId="{CCF48824-547E-43B1-A94E-4735EE3F7D82}" destId="{01F8BFEB-0085-4008-ACF1-6857FCEEE398}" srcOrd="4" destOrd="0" presId="urn:microsoft.com/office/officeart/2008/layout/HorizontalMultiLevelHierarchy"/>
    <dgm:cxn modelId="{F8AD8517-5D1A-4893-B405-291AAF62957D}" type="presParOf" srcId="{01F8BFEB-0085-4008-ACF1-6857FCEEE398}" destId="{D13E4391-17A3-4FA8-9DE9-FF0C4519938B}" srcOrd="0" destOrd="0" presId="urn:microsoft.com/office/officeart/2008/layout/HorizontalMultiLevelHierarchy"/>
    <dgm:cxn modelId="{14E67875-F841-4524-B05B-90476FBA75F3}" type="presParOf" srcId="{CCF48824-547E-43B1-A94E-4735EE3F7D82}" destId="{3E8A5954-FBEB-48D5-B028-635C186235F3}" srcOrd="5" destOrd="0" presId="urn:microsoft.com/office/officeart/2008/layout/HorizontalMultiLevelHierarchy"/>
    <dgm:cxn modelId="{902F32CF-5F15-4B6C-A139-8ACA8B2A2362}" type="presParOf" srcId="{3E8A5954-FBEB-48D5-B028-635C186235F3}" destId="{D329E112-E07D-4FD6-879E-BAAF0B8AF92A}" srcOrd="0" destOrd="0" presId="urn:microsoft.com/office/officeart/2008/layout/HorizontalMultiLevelHierarchy"/>
    <dgm:cxn modelId="{E7ED1937-797D-45B9-BF53-9C5894EF4B92}" type="presParOf" srcId="{3E8A5954-FBEB-48D5-B028-635C186235F3}" destId="{0E7FB068-02BB-4F37-9C23-FD6FFCDE72C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39F2F8-A395-4109-8360-CB7B04BF91D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6483D66-985C-4818-8508-AA4299B005CB}">
      <dgm:prSet phldrT="[Text]" custT="1"/>
      <dgm:spPr>
        <a:solidFill>
          <a:srgbClr val="F1AD02"/>
        </a:solidFill>
      </dgm:spPr>
      <dgm:t>
        <a:bodyPr/>
        <a:lstStyle/>
        <a:p>
          <a:r>
            <a:rPr lang="en-US" sz="2600" dirty="0" smtClean="0"/>
            <a:t>QE Staff</a:t>
          </a:r>
          <a:endParaRPr lang="en-US" sz="2600" dirty="0"/>
        </a:p>
      </dgm:t>
    </dgm:pt>
    <dgm:pt modelId="{59890097-1CB8-461B-B024-50C23B0F9129}" type="parTrans" cxnId="{4438116C-19AD-4071-9C33-7BA333A314BB}">
      <dgm:prSet/>
      <dgm:spPr/>
      <dgm:t>
        <a:bodyPr/>
        <a:lstStyle/>
        <a:p>
          <a:endParaRPr lang="en-US"/>
        </a:p>
      </dgm:t>
    </dgm:pt>
    <dgm:pt modelId="{6A059C0F-9BE2-4E97-AF08-F5DBE52E1361}" type="sibTrans" cxnId="{4438116C-19AD-4071-9C33-7BA333A314BB}">
      <dgm:prSet/>
      <dgm:spPr/>
      <dgm:t>
        <a:bodyPr/>
        <a:lstStyle/>
        <a:p>
          <a:endParaRPr lang="en-US"/>
        </a:p>
      </dgm:t>
    </dgm:pt>
    <dgm:pt modelId="{D4D554D9-B7F2-446C-9B76-EA232C02B0BB}">
      <dgm:prSet phldrT="[Text]" custT="1"/>
      <dgm:spPr>
        <a:solidFill>
          <a:srgbClr val="F1AD02">
            <a:alpha val="90000"/>
          </a:srgbClr>
        </a:solidFill>
      </dgm:spPr>
      <dgm:t>
        <a:bodyPr/>
        <a:lstStyle/>
        <a:p>
          <a:r>
            <a:rPr lang="en-US" sz="2400" dirty="0" smtClean="0">
              <a:solidFill>
                <a:schemeClr val="bg2"/>
              </a:solidFill>
            </a:rPr>
            <a:t>Access to the PE Tool</a:t>
          </a:r>
          <a:endParaRPr lang="en-US" sz="2400" dirty="0">
            <a:solidFill>
              <a:schemeClr val="bg2"/>
            </a:solidFill>
          </a:endParaRPr>
        </a:p>
      </dgm:t>
    </dgm:pt>
    <dgm:pt modelId="{1941F511-9CAB-4C2E-9320-B063C0DCD58F}" type="parTrans" cxnId="{D0D128ED-E42E-430C-8203-67F242CA4087}">
      <dgm:prSet/>
      <dgm:spPr/>
      <dgm:t>
        <a:bodyPr/>
        <a:lstStyle/>
        <a:p>
          <a:endParaRPr lang="en-US"/>
        </a:p>
      </dgm:t>
    </dgm:pt>
    <dgm:pt modelId="{99A23969-E9BD-4183-89E2-EFF5E6796A5E}" type="sibTrans" cxnId="{D0D128ED-E42E-430C-8203-67F242CA4087}">
      <dgm:prSet/>
      <dgm:spPr/>
      <dgm:t>
        <a:bodyPr/>
        <a:lstStyle/>
        <a:p>
          <a:endParaRPr lang="en-US"/>
        </a:p>
      </dgm:t>
    </dgm:pt>
    <dgm:pt modelId="{9BD0BB58-3476-4BA2-8B60-96023B74B920}">
      <dgm:prSet phldrT="[Text]" custT="1"/>
      <dgm:spPr>
        <a:solidFill>
          <a:srgbClr val="F1AD02">
            <a:alpha val="90000"/>
          </a:srgbClr>
        </a:solidFill>
      </dgm:spPr>
      <dgm:t>
        <a:bodyPr/>
        <a:lstStyle/>
        <a:p>
          <a:r>
            <a:rPr lang="en-US" sz="2400" dirty="0" smtClean="0">
              <a:solidFill>
                <a:schemeClr val="bg2"/>
              </a:solidFill>
            </a:rPr>
            <a:t>Ability to view PE Tools they have worked on</a:t>
          </a:r>
          <a:endParaRPr lang="en-US" sz="2400" dirty="0">
            <a:solidFill>
              <a:schemeClr val="bg2"/>
            </a:solidFill>
          </a:endParaRPr>
        </a:p>
      </dgm:t>
    </dgm:pt>
    <dgm:pt modelId="{1E9411EE-C2CA-4EF1-A5B4-9A8570BD0D8A}" type="parTrans" cxnId="{BB7FF4E4-CC1D-4C61-B012-128FC8A7F1AD}">
      <dgm:prSet/>
      <dgm:spPr/>
      <dgm:t>
        <a:bodyPr/>
        <a:lstStyle/>
        <a:p>
          <a:endParaRPr lang="en-US"/>
        </a:p>
      </dgm:t>
    </dgm:pt>
    <dgm:pt modelId="{EDF0ABC7-7995-442C-9688-7D470ADC8A33}" type="sibTrans" cxnId="{BB7FF4E4-CC1D-4C61-B012-128FC8A7F1AD}">
      <dgm:prSet/>
      <dgm:spPr/>
      <dgm:t>
        <a:bodyPr/>
        <a:lstStyle/>
        <a:p>
          <a:endParaRPr lang="en-US"/>
        </a:p>
      </dgm:t>
    </dgm:pt>
    <dgm:pt modelId="{1A6093AE-9863-4EA6-BD95-5057ACECBF64}">
      <dgm:prSet phldrT="[Text]" custT="1"/>
      <dgm:spPr>
        <a:solidFill>
          <a:srgbClr val="F1AD02"/>
        </a:solidFill>
      </dgm:spPr>
      <dgm:t>
        <a:bodyPr/>
        <a:lstStyle/>
        <a:p>
          <a:r>
            <a:rPr lang="en-US" sz="2600" dirty="0" smtClean="0"/>
            <a:t>QE Supervisor</a:t>
          </a:r>
          <a:endParaRPr lang="en-US" sz="2600" dirty="0"/>
        </a:p>
      </dgm:t>
    </dgm:pt>
    <dgm:pt modelId="{28BBC485-1968-4A80-9C30-DD15B240630D}" type="parTrans" cxnId="{0793DBC8-05FC-4796-8B92-181ED50B39D6}">
      <dgm:prSet/>
      <dgm:spPr/>
      <dgm:t>
        <a:bodyPr/>
        <a:lstStyle/>
        <a:p>
          <a:endParaRPr lang="en-US"/>
        </a:p>
      </dgm:t>
    </dgm:pt>
    <dgm:pt modelId="{F6F12C41-88D5-4DBA-A967-5DCC99A17590}" type="sibTrans" cxnId="{0793DBC8-05FC-4796-8B92-181ED50B39D6}">
      <dgm:prSet/>
      <dgm:spPr/>
      <dgm:t>
        <a:bodyPr/>
        <a:lstStyle/>
        <a:p>
          <a:endParaRPr lang="en-US"/>
        </a:p>
      </dgm:t>
    </dgm:pt>
    <dgm:pt modelId="{91174982-91A1-432F-B475-E52DDA22EAF8}">
      <dgm:prSet phldrT="[Text]" custT="1"/>
      <dgm:spPr>
        <a:solidFill>
          <a:srgbClr val="F1AD02">
            <a:alpha val="90000"/>
          </a:srgbClr>
        </a:solidFill>
      </dgm:spPr>
      <dgm:t>
        <a:bodyPr/>
        <a:lstStyle/>
        <a:p>
          <a:r>
            <a:rPr lang="en-US" sz="2400" dirty="0" smtClean="0">
              <a:solidFill>
                <a:schemeClr val="bg2"/>
              </a:solidFill>
            </a:rPr>
            <a:t>Access to the PE Tool</a:t>
          </a:r>
          <a:endParaRPr lang="en-US" sz="2400" dirty="0">
            <a:solidFill>
              <a:schemeClr val="bg2"/>
            </a:solidFill>
          </a:endParaRPr>
        </a:p>
      </dgm:t>
    </dgm:pt>
    <dgm:pt modelId="{642275DE-6290-4723-A848-7734F14B1D14}" type="parTrans" cxnId="{301DD709-2AF3-4BA6-B4DF-E8479CD5FFD5}">
      <dgm:prSet/>
      <dgm:spPr/>
      <dgm:t>
        <a:bodyPr/>
        <a:lstStyle/>
        <a:p>
          <a:endParaRPr lang="en-US"/>
        </a:p>
      </dgm:t>
    </dgm:pt>
    <dgm:pt modelId="{5C1B7784-1C34-49BF-8DDF-410C888C8CE6}" type="sibTrans" cxnId="{301DD709-2AF3-4BA6-B4DF-E8479CD5FFD5}">
      <dgm:prSet/>
      <dgm:spPr/>
      <dgm:t>
        <a:bodyPr/>
        <a:lstStyle/>
        <a:p>
          <a:endParaRPr lang="en-US"/>
        </a:p>
      </dgm:t>
    </dgm:pt>
    <dgm:pt modelId="{89296294-FA87-4760-BCF0-9546425A4AD4}">
      <dgm:prSet phldrT="[Text]" custT="1"/>
      <dgm:spPr>
        <a:solidFill>
          <a:srgbClr val="F1AD02">
            <a:alpha val="90000"/>
          </a:srgbClr>
        </a:solidFill>
      </dgm:spPr>
      <dgm:t>
        <a:bodyPr/>
        <a:lstStyle/>
        <a:p>
          <a:r>
            <a:rPr lang="en-US" sz="2400" dirty="0" smtClean="0">
              <a:solidFill>
                <a:schemeClr val="bg2"/>
              </a:solidFill>
            </a:rPr>
            <a:t>Ability to view all PE Tools completed by staff at their QE agency </a:t>
          </a:r>
          <a:endParaRPr lang="en-US" sz="2400" dirty="0">
            <a:solidFill>
              <a:schemeClr val="bg2"/>
            </a:solidFill>
          </a:endParaRPr>
        </a:p>
      </dgm:t>
    </dgm:pt>
    <dgm:pt modelId="{C116A1A3-8C67-4D39-B5C6-E986DC45390C}" type="parTrans" cxnId="{E7923823-5BDF-47A2-904B-16AB7F2FC88F}">
      <dgm:prSet/>
      <dgm:spPr/>
      <dgm:t>
        <a:bodyPr/>
        <a:lstStyle/>
        <a:p>
          <a:endParaRPr lang="en-US"/>
        </a:p>
      </dgm:t>
    </dgm:pt>
    <dgm:pt modelId="{E4874303-62A3-4FE8-9E37-2FADDC1B37AF}" type="sibTrans" cxnId="{E7923823-5BDF-47A2-904B-16AB7F2FC88F}">
      <dgm:prSet/>
      <dgm:spPr/>
      <dgm:t>
        <a:bodyPr/>
        <a:lstStyle/>
        <a:p>
          <a:endParaRPr lang="en-US"/>
        </a:p>
      </dgm:t>
    </dgm:pt>
    <dgm:pt modelId="{9411CF3D-1C32-49BA-B382-EC929E875FC5}" type="pres">
      <dgm:prSet presAssocID="{4C39F2F8-A395-4109-8360-CB7B04BF91D1}" presName="Name0" presStyleCnt="0">
        <dgm:presLayoutVars>
          <dgm:dir/>
          <dgm:animLvl val="lvl"/>
          <dgm:resizeHandles val="exact"/>
        </dgm:presLayoutVars>
      </dgm:prSet>
      <dgm:spPr/>
      <dgm:t>
        <a:bodyPr/>
        <a:lstStyle/>
        <a:p>
          <a:endParaRPr lang="en-US"/>
        </a:p>
      </dgm:t>
    </dgm:pt>
    <dgm:pt modelId="{CBD563DD-591F-4869-97FC-9568D5E810F2}" type="pres">
      <dgm:prSet presAssocID="{86483D66-985C-4818-8508-AA4299B005CB}" presName="composite" presStyleCnt="0"/>
      <dgm:spPr/>
    </dgm:pt>
    <dgm:pt modelId="{4389CAF7-66F0-4F60-8CD2-221872F4A8B0}" type="pres">
      <dgm:prSet presAssocID="{86483D66-985C-4818-8508-AA4299B005CB}" presName="parTx" presStyleLbl="alignNode1" presStyleIdx="0" presStyleCnt="2">
        <dgm:presLayoutVars>
          <dgm:chMax val="0"/>
          <dgm:chPref val="0"/>
          <dgm:bulletEnabled val="1"/>
        </dgm:presLayoutVars>
      </dgm:prSet>
      <dgm:spPr/>
      <dgm:t>
        <a:bodyPr/>
        <a:lstStyle/>
        <a:p>
          <a:endParaRPr lang="en-US"/>
        </a:p>
      </dgm:t>
    </dgm:pt>
    <dgm:pt modelId="{7ABDE3E0-849E-4C3C-A4C2-73102E411C40}" type="pres">
      <dgm:prSet presAssocID="{86483D66-985C-4818-8508-AA4299B005CB}" presName="desTx" presStyleLbl="alignAccFollowNode1" presStyleIdx="0" presStyleCnt="2">
        <dgm:presLayoutVars>
          <dgm:bulletEnabled val="1"/>
        </dgm:presLayoutVars>
      </dgm:prSet>
      <dgm:spPr/>
      <dgm:t>
        <a:bodyPr/>
        <a:lstStyle/>
        <a:p>
          <a:endParaRPr lang="en-US"/>
        </a:p>
      </dgm:t>
    </dgm:pt>
    <dgm:pt modelId="{17055AB0-27B0-4FB6-89A6-0A1902637D8B}" type="pres">
      <dgm:prSet presAssocID="{6A059C0F-9BE2-4E97-AF08-F5DBE52E1361}" presName="space" presStyleCnt="0"/>
      <dgm:spPr/>
    </dgm:pt>
    <dgm:pt modelId="{19B1232C-1A04-4208-80B4-2C2A8872A948}" type="pres">
      <dgm:prSet presAssocID="{1A6093AE-9863-4EA6-BD95-5057ACECBF64}" presName="composite" presStyleCnt="0"/>
      <dgm:spPr/>
    </dgm:pt>
    <dgm:pt modelId="{5CBDD9D7-8A7E-472A-95E5-12B955FEF2E8}" type="pres">
      <dgm:prSet presAssocID="{1A6093AE-9863-4EA6-BD95-5057ACECBF64}" presName="parTx" presStyleLbl="alignNode1" presStyleIdx="1" presStyleCnt="2">
        <dgm:presLayoutVars>
          <dgm:chMax val="0"/>
          <dgm:chPref val="0"/>
          <dgm:bulletEnabled val="1"/>
        </dgm:presLayoutVars>
      </dgm:prSet>
      <dgm:spPr/>
      <dgm:t>
        <a:bodyPr/>
        <a:lstStyle/>
        <a:p>
          <a:endParaRPr lang="en-US"/>
        </a:p>
      </dgm:t>
    </dgm:pt>
    <dgm:pt modelId="{CBEF8424-403B-4350-B85D-255E3F3649F7}" type="pres">
      <dgm:prSet presAssocID="{1A6093AE-9863-4EA6-BD95-5057ACECBF64}" presName="desTx" presStyleLbl="alignAccFollowNode1" presStyleIdx="1" presStyleCnt="2">
        <dgm:presLayoutVars>
          <dgm:bulletEnabled val="1"/>
        </dgm:presLayoutVars>
      </dgm:prSet>
      <dgm:spPr/>
      <dgm:t>
        <a:bodyPr/>
        <a:lstStyle/>
        <a:p>
          <a:endParaRPr lang="en-US"/>
        </a:p>
      </dgm:t>
    </dgm:pt>
  </dgm:ptLst>
  <dgm:cxnLst>
    <dgm:cxn modelId="{5D02AE28-CB80-4E83-8B5A-2D3F41A657B5}" type="presOf" srcId="{89296294-FA87-4760-BCF0-9546425A4AD4}" destId="{CBEF8424-403B-4350-B85D-255E3F3649F7}" srcOrd="0" destOrd="1" presId="urn:microsoft.com/office/officeart/2005/8/layout/hList1"/>
    <dgm:cxn modelId="{BB7FF4E4-CC1D-4C61-B012-128FC8A7F1AD}" srcId="{86483D66-985C-4818-8508-AA4299B005CB}" destId="{9BD0BB58-3476-4BA2-8B60-96023B74B920}" srcOrd="1" destOrd="0" parTransId="{1E9411EE-C2CA-4EF1-A5B4-9A8570BD0D8A}" sibTransId="{EDF0ABC7-7995-442C-9688-7D470ADC8A33}"/>
    <dgm:cxn modelId="{301DD709-2AF3-4BA6-B4DF-E8479CD5FFD5}" srcId="{1A6093AE-9863-4EA6-BD95-5057ACECBF64}" destId="{91174982-91A1-432F-B475-E52DDA22EAF8}" srcOrd="0" destOrd="0" parTransId="{642275DE-6290-4723-A848-7734F14B1D14}" sibTransId="{5C1B7784-1C34-49BF-8DDF-410C888C8CE6}"/>
    <dgm:cxn modelId="{3E32C39A-1326-47FC-B7DB-514EDBDB5B0A}" type="presOf" srcId="{9BD0BB58-3476-4BA2-8B60-96023B74B920}" destId="{7ABDE3E0-849E-4C3C-A4C2-73102E411C40}" srcOrd="0" destOrd="1" presId="urn:microsoft.com/office/officeart/2005/8/layout/hList1"/>
    <dgm:cxn modelId="{5BC385FC-CA71-46EB-818B-D0627C6DCF92}" type="presOf" srcId="{1A6093AE-9863-4EA6-BD95-5057ACECBF64}" destId="{5CBDD9D7-8A7E-472A-95E5-12B955FEF2E8}" srcOrd="0" destOrd="0" presId="urn:microsoft.com/office/officeart/2005/8/layout/hList1"/>
    <dgm:cxn modelId="{0793DBC8-05FC-4796-8B92-181ED50B39D6}" srcId="{4C39F2F8-A395-4109-8360-CB7B04BF91D1}" destId="{1A6093AE-9863-4EA6-BD95-5057ACECBF64}" srcOrd="1" destOrd="0" parTransId="{28BBC485-1968-4A80-9C30-DD15B240630D}" sibTransId="{F6F12C41-88D5-4DBA-A967-5DCC99A17590}"/>
    <dgm:cxn modelId="{E7923823-5BDF-47A2-904B-16AB7F2FC88F}" srcId="{1A6093AE-9863-4EA6-BD95-5057ACECBF64}" destId="{89296294-FA87-4760-BCF0-9546425A4AD4}" srcOrd="1" destOrd="0" parTransId="{C116A1A3-8C67-4D39-B5C6-E986DC45390C}" sibTransId="{E4874303-62A3-4FE8-9E37-2FADDC1B37AF}"/>
    <dgm:cxn modelId="{DD4395D5-E0A0-41B9-AC54-46EC996A2820}" type="presOf" srcId="{91174982-91A1-432F-B475-E52DDA22EAF8}" destId="{CBEF8424-403B-4350-B85D-255E3F3649F7}" srcOrd="0" destOrd="0" presId="urn:microsoft.com/office/officeart/2005/8/layout/hList1"/>
    <dgm:cxn modelId="{B16318F8-8817-4BDF-B7F5-8C6CAC781954}" type="presOf" srcId="{D4D554D9-B7F2-446C-9B76-EA232C02B0BB}" destId="{7ABDE3E0-849E-4C3C-A4C2-73102E411C40}" srcOrd="0" destOrd="0" presId="urn:microsoft.com/office/officeart/2005/8/layout/hList1"/>
    <dgm:cxn modelId="{D0D128ED-E42E-430C-8203-67F242CA4087}" srcId="{86483D66-985C-4818-8508-AA4299B005CB}" destId="{D4D554D9-B7F2-446C-9B76-EA232C02B0BB}" srcOrd="0" destOrd="0" parTransId="{1941F511-9CAB-4C2E-9320-B063C0DCD58F}" sibTransId="{99A23969-E9BD-4183-89E2-EFF5E6796A5E}"/>
    <dgm:cxn modelId="{9A53D75D-53ED-4628-A508-2331FBCAC95D}" type="presOf" srcId="{4C39F2F8-A395-4109-8360-CB7B04BF91D1}" destId="{9411CF3D-1C32-49BA-B382-EC929E875FC5}" srcOrd="0" destOrd="0" presId="urn:microsoft.com/office/officeart/2005/8/layout/hList1"/>
    <dgm:cxn modelId="{021B6B88-A82B-4B77-BFA8-76C9402074E3}" type="presOf" srcId="{86483D66-985C-4818-8508-AA4299B005CB}" destId="{4389CAF7-66F0-4F60-8CD2-221872F4A8B0}" srcOrd="0" destOrd="0" presId="urn:microsoft.com/office/officeart/2005/8/layout/hList1"/>
    <dgm:cxn modelId="{4438116C-19AD-4071-9C33-7BA333A314BB}" srcId="{4C39F2F8-A395-4109-8360-CB7B04BF91D1}" destId="{86483D66-985C-4818-8508-AA4299B005CB}" srcOrd="0" destOrd="0" parTransId="{59890097-1CB8-461B-B024-50C23B0F9129}" sibTransId="{6A059C0F-9BE2-4E97-AF08-F5DBE52E1361}"/>
    <dgm:cxn modelId="{0863F12E-81F3-4841-A144-234AD0D95631}" type="presParOf" srcId="{9411CF3D-1C32-49BA-B382-EC929E875FC5}" destId="{CBD563DD-591F-4869-97FC-9568D5E810F2}" srcOrd="0" destOrd="0" presId="urn:microsoft.com/office/officeart/2005/8/layout/hList1"/>
    <dgm:cxn modelId="{838657B2-256B-48A5-931B-503EE1851F84}" type="presParOf" srcId="{CBD563DD-591F-4869-97FC-9568D5E810F2}" destId="{4389CAF7-66F0-4F60-8CD2-221872F4A8B0}" srcOrd="0" destOrd="0" presId="urn:microsoft.com/office/officeart/2005/8/layout/hList1"/>
    <dgm:cxn modelId="{924848E4-493C-4801-B463-8D7D3C1E9959}" type="presParOf" srcId="{CBD563DD-591F-4869-97FC-9568D5E810F2}" destId="{7ABDE3E0-849E-4C3C-A4C2-73102E411C40}" srcOrd="1" destOrd="0" presId="urn:microsoft.com/office/officeart/2005/8/layout/hList1"/>
    <dgm:cxn modelId="{89B5040A-1A8F-4B1A-A7E6-1D4F61CB5BA8}" type="presParOf" srcId="{9411CF3D-1C32-49BA-B382-EC929E875FC5}" destId="{17055AB0-27B0-4FB6-89A6-0A1902637D8B}" srcOrd="1" destOrd="0" presId="urn:microsoft.com/office/officeart/2005/8/layout/hList1"/>
    <dgm:cxn modelId="{FF24B1D9-4AC4-44F4-8003-2F92A645AAC7}" type="presParOf" srcId="{9411CF3D-1C32-49BA-B382-EC929E875FC5}" destId="{19B1232C-1A04-4208-80B4-2C2A8872A948}" srcOrd="2" destOrd="0" presId="urn:microsoft.com/office/officeart/2005/8/layout/hList1"/>
    <dgm:cxn modelId="{E60464E1-5D21-45C3-AD45-87929078E9C5}" type="presParOf" srcId="{19B1232C-1A04-4208-80B4-2C2A8872A948}" destId="{5CBDD9D7-8A7E-472A-95E5-12B955FEF2E8}" srcOrd="0" destOrd="0" presId="urn:microsoft.com/office/officeart/2005/8/layout/hList1"/>
    <dgm:cxn modelId="{6AB8D42E-9347-47F5-85EF-5D37FB66D13D}" type="presParOf" srcId="{19B1232C-1A04-4208-80B4-2C2A8872A948}" destId="{CBEF8424-403B-4350-B85D-255E3F3649F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2439E-D586-4830-949B-7F2E2D620A72}">
      <dsp:nvSpPr>
        <dsp:cNvPr id="0" name=""/>
        <dsp:cNvSpPr/>
      </dsp:nvSpPr>
      <dsp:spPr>
        <a:xfrm>
          <a:off x="617910" y="346362"/>
          <a:ext cx="1843546" cy="156202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1000" b="-4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8A1160-32F5-44AB-A046-C9530D6C4CA9}">
      <dsp:nvSpPr>
        <dsp:cNvPr id="0" name=""/>
        <dsp:cNvSpPr/>
      </dsp:nvSpPr>
      <dsp:spPr>
        <a:xfrm>
          <a:off x="2115856" y="939539"/>
          <a:ext cx="1520929" cy="591885"/>
        </a:xfrm>
        <a:prstGeom prst="roundRect">
          <a:avLst>
            <a:gd name="adj" fmla="val 10000"/>
          </a:avLst>
        </a:prstGeom>
        <a:solidFill>
          <a:schemeClr val="lt1">
            <a:alpha val="90000"/>
            <a:hueOff val="0"/>
            <a:satOff val="0"/>
            <a:lumOff val="0"/>
            <a:alphaOff val="0"/>
          </a:schemeClr>
        </a:solidFill>
        <a:ln w="25400" cap="flat" cmpd="sng" algn="ctr">
          <a:solidFill>
            <a:srgbClr val="F1AD02"/>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A self-assessment to check for potential eligibility.</a:t>
          </a:r>
          <a:endParaRPr lang="en-US" sz="1400" kern="1200" dirty="0"/>
        </a:p>
      </dsp:txBody>
      <dsp:txXfrm>
        <a:off x="2133192" y="956875"/>
        <a:ext cx="1486257" cy="557213"/>
      </dsp:txXfrm>
    </dsp:sp>
    <dsp:sp modelId="{A8612C6D-544D-42CB-8B8A-4BB988BD9CA5}">
      <dsp:nvSpPr>
        <dsp:cNvPr id="0" name=""/>
        <dsp:cNvSpPr/>
      </dsp:nvSpPr>
      <dsp:spPr>
        <a:xfrm>
          <a:off x="617910" y="48517"/>
          <a:ext cx="1843546" cy="268974"/>
        </a:xfrm>
        <a:prstGeom prst="rect">
          <a:avLst/>
        </a:prstGeom>
        <a:solidFill>
          <a:srgbClr val="002569"/>
        </a:solidFill>
        <a:ln w="25400" cap="flat" cmpd="sng" algn="ctr">
          <a:solidFill>
            <a:srgbClr val="00256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Check Eligibility </a:t>
          </a:r>
          <a:endParaRPr lang="en-US" sz="1100" kern="1200" dirty="0"/>
        </a:p>
      </dsp:txBody>
      <dsp:txXfrm>
        <a:off x="617910" y="48517"/>
        <a:ext cx="1843546" cy="268974"/>
      </dsp:txXfrm>
    </dsp:sp>
    <dsp:sp modelId="{6318A482-0686-4437-9384-2542A79AAFCE}">
      <dsp:nvSpPr>
        <dsp:cNvPr id="0" name=""/>
        <dsp:cNvSpPr/>
      </dsp:nvSpPr>
      <dsp:spPr>
        <a:xfrm>
          <a:off x="3754216" y="346362"/>
          <a:ext cx="1843546" cy="156202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1000" b="-4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659951-3D91-4A7F-A0F1-25CD1CDC1CA5}">
      <dsp:nvSpPr>
        <dsp:cNvPr id="0" name=""/>
        <dsp:cNvSpPr/>
      </dsp:nvSpPr>
      <dsp:spPr>
        <a:xfrm>
          <a:off x="5257797" y="914400"/>
          <a:ext cx="1968257" cy="480865"/>
        </a:xfrm>
        <a:prstGeom prst="roundRect">
          <a:avLst>
            <a:gd name="adj" fmla="val 10000"/>
          </a:avLst>
        </a:prstGeom>
        <a:solidFill>
          <a:schemeClr val="lt1">
            <a:alpha val="90000"/>
            <a:hueOff val="0"/>
            <a:satOff val="0"/>
            <a:lumOff val="0"/>
            <a:alphaOff val="0"/>
          </a:schemeClr>
        </a:solidFill>
        <a:ln w="25400" cap="flat" cmpd="sng" algn="ctr">
          <a:solidFill>
            <a:srgbClr val="F1AD02"/>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Web-based application for all medical programs.</a:t>
          </a:r>
          <a:endParaRPr lang="en-US" sz="1400" kern="1200" dirty="0"/>
        </a:p>
      </dsp:txBody>
      <dsp:txXfrm>
        <a:off x="5271881" y="928484"/>
        <a:ext cx="1940089" cy="452697"/>
      </dsp:txXfrm>
    </dsp:sp>
    <dsp:sp modelId="{14625799-37CC-4B57-948D-DCF89960E658}">
      <dsp:nvSpPr>
        <dsp:cNvPr id="0" name=""/>
        <dsp:cNvSpPr/>
      </dsp:nvSpPr>
      <dsp:spPr>
        <a:xfrm>
          <a:off x="3754216" y="48517"/>
          <a:ext cx="1843546" cy="268974"/>
        </a:xfrm>
        <a:prstGeom prst="rect">
          <a:avLst/>
        </a:prstGeom>
        <a:solidFill>
          <a:srgbClr val="0025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Apply for Medical Assistance</a:t>
          </a:r>
          <a:endParaRPr lang="en-US" sz="1100" kern="1200" dirty="0"/>
        </a:p>
      </dsp:txBody>
      <dsp:txXfrm>
        <a:off x="3754216" y="48517"/>
        <a:ext cx="1843546" cy="268974"/>
      </dsp:txXfrm>
    </dsp:sp>
    <dsp:sp modelId="{51F3EE77-58A4-4667-AFC8-9D0A4A2CF5F5}">
      <dsp:nvSpPr>
        <dsp:cNvPr id="0" name=""/>
        <dsp:cNvSpPr/>
      </dsp:nvSpPr>
      <dsp:spPr>
        <a:xfrm>
          <a:off x="2171927" y="2453456"/>
          <a:ext cx="1843546" cy="156202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2000" b="-4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D4425D-09B7-4817-B929-BC226C08681F}">
      <dsp:nvSpPr>
        <dsp:cNvPr id="0" name=""/>
        <dsp:cNvSpPr/>
      </dsp:nvSpPr>
      <dsp:spPr>
        <a:xfrm>
          <a:off x="3810001" y="3276603"/>
          <a:ext cx="2024799" cy="457200"/>
        </a:xfrm>
        <a:prstGeom prst="roundRect">
          <a:avLst>
            <a:gd name="adj" fmla="val 10000"/>
          </a:avLst>
        </a:prstGeom>
        <a:solidFill>
          <a:schemeClr val="lt1">
            <a:alpha val="90000"/>
            <a:hueOff val="0"/>
            <a:satOff val="0"/>
            <a:lumOff val="0"/>
            <a:alphaOff val="0"/>
          </a:schemeClr>
        </a:solidFill>
        <a:ln w="25400" cap="flat" cmpd="sng" algn="ctr">
          <a:solidFill>
            <a:srgbClr val="F1AD02"/>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Access to submitted MCSSP applications.</a:t>
          </a:r>
          <a:endParaRPr lang="en-US" sz="1400" kern="1200" dirty="0"/>
        </a:p>
      </dsp:txBody>
      <dsp:txXfrm>
        <a:off x="3823392" y="3289994"/>
        <a:ext cx="1998017" cy="430418"/>
      </dsp:txXfrm>
    </dsp:sp>
    <dsp:sp modelId="{DBC381CD-C7C6-45EC-A2C0-880956B0C013}">
      <dsp:nvSpPr>
        <dsp:cNvPr id="0" name=""/>
        <dsp:cNvSpPr/>
      </dsp:nvSpPr>
      <dsp:spPr>
        <a:xfrm>
          <a:off x="2171927" y="2155611"/>
          <a:ext cx="1843546" cy="268974"/>
        </a:xfrm>
        <a:prstGeom prst="rect">
          <a:avLst/>
        </a:prstGeom>
        <a:solidFill>
          <a:srgbClr val="0025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Access my KanCare</a:t>
          </a:r>
          <a:endParaRPr lang="en-US" sz="1100" kern="1200" dirty="0"/>
        </a:p>
      </dsp:txBody>
      <dsp:txXfrm>
        <a:off x="2171927" y="2155611"/>
        <a:ext cx="1843546" cy="2689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B0620-2ADD-44C3-A4CD-5DB255048120}">
      <dsp:nvSpPr>
        <dsp:cNvPr id="0" name=""/>
        <dsp:cNvSpPr/>
      </dsp:nvSpPr>
      <dsp:spPr>
        <a:xfrm>
          <a:off x="386834" y="3646"/>
          <a:ext cx="2472853" cy="1483712"/>
        </a:xfrm>
        <a:prstGeom prst="rect">
          <a:avLst/>
        </a:prstGeom>
        <a:solidFill>
          <a:srgbClr val="F1AD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QE Staff may not have access to all of the PE Tools. </a:t>
          </a:r>
          <a:endParaRPr lang="en-US" sz="1600" kern="1200" dirty="0"/>
        </a:p>
      </dsp:txBody>
      <dsp:txXfrm>
        <a:off x="386834" y="3646"/>
        <a:ext cx="2472853" cy="1483712"/>
      </dsp:txXfrm>
    </dsp:sp>
    <dsp:sp modelId="{13C8D9D4-179C-4A6C-97B4-931BAB0BA84B}">
      <dsp:nvSpPr>
        <dsp:cNvPr id="0" name=""/>
        <dsp:cNvSpPr/>
      </dsp:nvSpPr>
      <dsp:spPr>
        <a:xfrm>
          <a:off x="3106973" y="3646"/>
          <a:ext cx="2472853" cy="1483712"/>
        </a:xfrm>
        <a:prstGeom prst="rect">
          <a:avLst/>
        </a:prstGeom>
        <a:solidFill>
          <a:srgbClr val="F1AD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PE Adult Tool will only be provided to approved hospitals. </a:t>
          </a:r>
          <a:endParaRPr lang="en-US" sz="1600" kern="1200" dirty="0"/>
        </a:p>
      </dsp:txBody>
      <dsp:txXfrm>
        <a:off x="3106973" y="3646"/>
        <a:ext cx="2472853" cy="1483712"/>
      </dsp:txXfrm>
    </dsp:sp>
    <dsp:sp modelId="{5DD257B2-8717-4985-B20A-067F3F4DECF7}">
      <dsp:nvSpPr>
        <dsp:cNvPr id="0" name=""/>
        <dsp:cNvSpPr/>
      </dsp:nvSpPr>
      <dsp:spPr>
        <a:xfrm>
          <a:off x="5827112" y="3646"/>
          <a:ext cx="2472853" cy="1483712"/>
        </a:xfrm>
        <a:prstGeom prst="rect">
          <a:avLst/>
        </a:prstGeom>
        <a:solidFill>
          <a:srgbClr val="F1AD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 most situations, all family members should be on the same PE case. </a:t>
          </a:r>
          <a:endParaRPr lang="en-US" sz="1600" kern="1200" dirty="0"/>
        </a:p>
      </dsp:txBody>
      <dsp:txXfrm>
        <a:off x="5827112" y="3646"/>
        <a:ext cx="2472853" cy="1483712"/>
      </dsp:txXfrm>
    </dsp:sp>
    <dsp:sp modelId="{B677606C-6744-45D7-8E86-07145DD3BEF9}">
      <dsp:nvSpPr>
        <dsp:cNvPr id="0" name=""/>
        <dsp:cNvSpPr/>
      </dsp:nvSpPr>
      <dsp:spPr>
        <a:xfrm>
          <a:off x="386834" y="1734643"/>
          <a:ext cx="2472853" cy="1483712"/>
        </a:xfrm>
        <a:prstGeom prst="rect">
          <a:avLst/>
        </a:prstGeom>
        <a:solidFill>
          <a:srgbClr val="F1AD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Navigate between the Tools to complete determinations for all family members. </a:t>
          </a:r>
          <a:endParaRPr lang="en-US" sz="1600" kern="1200" dirty="0"/>
        </a:p>
      </dsp:txBody>
      <dsp:txXfrm>
        <a:off x="386834" y="1734643"/>
        <a:ext cx="2472853" cy="1483712"/>
      </dsp:txXfrm>
    </dsp:sp>
    <dsp:sp modelId="{E911E2F3-96FE-45AA-B027-C578E10529D4}">
      <dsp:nvSpPr>
        <dsp:cNvPr id="0" name=""/>
        <dsp:cNvSpPr/>
      </dsp:nvSpPr>
      <dsp:spPr>
        <a:xfrm>
          <a:off x="3106973" y="1734643"/>
          <a:ext cx="2472853" cy="1483712"/>
        </a:xfrm>
        <a:prstGeom prst="rect">
          <a:avLst/>
        </a:prstGeom>
        <a:solidFill>
          <a:srgbClr val="F1AD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When multiple family members apply for PE the Tools must be completed in a specific order.  </a:t>
          </a:r>
          <a:endParaRPr lang="en-US" sz="1600" kern="1200" dirty="0"/>
        </a:p>
      </dsp:txBody>
      <dsp:txXfrm>
        <a:off x="3106973" y="1734643"/>
        <a:ext cx="2472853" cy="1483712"/>
      </dsp:txXfrm>
    </dsp:sp>
    <dsp:sp modelId="{05458A57-25BE-4FFF-9CD1-3F8A5CA500A1}">
      <dsp:nvSpPr>
        <dsp:cNvPr id="0" name=""/>
        <dsp:cNvSpPr/>
      </dsp:nvSpPr>
      <dsp:spPr>
        <a:xfrm>
          <a:off x="5827112" y="1734643"/>
          <a:ext cx="2472853" cy="1483712"/>
        </a:xfrm>
        <a:prstGeom prst="rect">
          <a:avLst/>
        </a:prstGeom>
        <a:solidFill>
          <a:srgbClr val="F1AD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order to follow when using multiple Tools for a single household is </a:t>
          </a:r>
        </a:p>
        <a:p>
          <a:pPr lvl="0" algn="ctr" defTabSz="711200">
            <a:lnSpc>
              <a:spcPct val="90000"/>
            </a:lnSpc>
            <a:spcBef>
              <a:spcPct val="0"/>
            </a:spcBef>
            <a:spcAft>
              <a:spcPct val="35000"/>
            </a:spcAft>
          </a:pPr>
          <a:r>
            <a:rPr lang="en-US" sz="1600" kern="1200" dirty="0" smtClean="0"/>
            <a:t>PE Adult &gt; PE PW &gt; PE CH </a:t>
          </a:r>
          <a:endParaRPr lang="en-US" sz="1600" kern="1200" dirty="0"/>
        </a:p>
      </dsp:txBody>
      <dsp:txXfrm>
        <a:off x="5827112" y="1734643"/>
        <a:ext cx="2472853" cy="1483712"/>
      </dsp:txXfrm>
    </dsp:sp>
    <dsp:sp modelId="{BD31A7B3-CE5F-423E-AEF8-52A525CEA9BA}">
      <dsp:nvSpPr>
        <dsp:cNvPr id="0" name=""/>
        <dsp:cNvSpPr/>
      </dsp:nvSpPr>
      <dsp:spPr>
        <a:xfrm>
          <a:off x="1746903" y="3465641"/>
          <a:ext cx="2472853" cy="1483712"/>
        </a:xfrm>
        <a:prstGeom prst="rect">
          <a:avLst/>
        </a:prstGeom>
        <a:solidFill>
          <a:srgbClr val="F1AD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 Primary Applicant is needed for all PE Tools. </a:t>
          </a:r>
          <a:endParaRPr lang="en-US" sz="1600" kern="1200" dirty="0"/>
        </a:p>
      </dsp:txBody>
      <dsp:txXfrm>
        <a:off x="1746903" y="3465641"/>
        <a:ext cx="2472853" cy="1483712"/>
      </dsp:txXfrm>
    </dsp:sp>
    <dsp:sp modelId="{5250DABC-0AF8-44BC-9C50-23604A9C0DEB}">
      <dsp:nvSpPr>
        <dsp:cNvPr id="0" name=""/>
        <dsp:cNvSpPr/>
      </dsp:nvSpPr>
      <dsp:spPr>
        <a:xfrm>
          <a:off x="4467042" y="3465641"/>
          <a:ext cx="2472853" cy="1483712"/>
        </a:xfrm>
        <a:prstGeom prst="rect">
          <a:avLst/>
        </a:prstGeom>
        <a:solidFill>
          <a:srgbClr val="F1AD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The Primary Applicant must be the same for all PE Tools completed for a household. </a:t>
          </a:r>
          <a:endParaRPr lang="en-US" sz="1600" kern="1200" dirty="0"/>
        </a:p>
      </dsp:txBody>
      <dsp:txXfrm>
        <a:off x="4467042" y="3465641"/>
        <a:ext cx="2472853" cy="14837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B761C-0409-4040-AA0E-510C75F72161}">
      <dsp:nvSpPr>
        <dsp:cNvPr id="0" name=""/>
        <dsp:cNvSpPr/>
      </dsp:nvSpPr>
      <dsp:spPr>
        <a:xfrm>
          <a:off x="1371608" y="690879"/>
          <a:ext cx="5257783" cy="2682240"/>
        </a:xfrm>
        <a:prstGeom prst="round2DiagRect">
          <a:avLst>
            <a:gd name="adj1" fmla="val 0"/>
            <a:gd name="adj2" fmla="val 16670"/>
          </a:avLst>
        </a:prstGeom>
        <a:solidFill>
          <a:srgbClr val="0025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5E9FF5-C1D4-4B17-8CF0-AD82B91C57DA}">
      <dsp:nvSpPr>
        <dsp:cNvPr id="0" name=""/>
        <dsp:cNvSpPr/>
      </dsp:nvSpPr>
      <dsp:spPr>
        <a:xfrm>
          <a:off x="4000499" y="975359"/>
          <a:ext cx="665" cy="211328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E73098-1968-4345-A065-008DAB78D133}">
      <dsp:nvSpPr>
        <dsp:cNvPr id="0" name=""/>
        <dsp:cNvSpPr/>
      </dsp:nvSpPr>
      <dsp:spPr>
        <a:xfrm>
          <a:off x="1447800" y="894080"/>
          <a:ext cx="2611524" cy="22758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solidFill>
                <a:schemeClr val="bg1"/>
              </a:solidFill>
            </a:rPr>
            <a:t>Spouses living together</a:t>
          </a:r>
        </a:p>
        <a:p>
          <a:pPr lvl="0" algn="l" defTabSz="800100">
            <a:lnSpc>
              <a:spcPct val="90000"/>
            </a:lnSpc>
            <a:spcBef>
              <a:spcPct val="0"/>
            </a:spcBef>
            <a:spcAft>
              <a:spcPct val="35000"/>
            </a:spcAft>
          </a:pPr>
          <a:r>
            <a:rPr lang="en-US" sz="1800" kern="1200" dirty="0" smtClean="0">
              <a:solidFill>
                <a:schemeClr val="bg1"/>
              </a:solidFill>
            </a:rPr>
            <a:t>Unmarried Couples with mutual children who live together</a:t>
          </a:r>
          <a:endParaRPr lang="en-US" sz="1800" kern="1200" dirty="0">
            <a:solidFill>
              <a:schemeClr val="bg1"/>
            </a:solidFill>
          </a:endParaRPr>
        </a:p>
      </dsp:txBody>
      <dsp:txXfrm>
        <a:off x="1447800" y="894080"/>
        <a:ext cx="2611524" cy="2275840"/>
      </dsp:txXfrm>
    </dsp:sp>
    <dsp:sp modelId="{3FA6E0F4-1BDF-4813-81DD-38A1E43ECCB2}">
      <dsp:nvSpPr>
        <dsp:cNvPr id="0" name=""/>
        <dsp:cNvSpPr/>
      </dsp:nvSpPr>
      <dsp:spPr>
        <a:xfrm>
          <a:off x="4017873" y="894080"/>
          <a:ext cx="2459127" cy="22758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solidFill>
                <a:schemeClr val="bg1"/>
              </a:solidFill>
            </a:rPr>
            <a:t>Unmarried couples with no mutual children</a:t>
          </a:r>
        </a:p>
        <a:p>
          <a:pPr lvl="0" algn="l" defTabSz="800100">
            <a:lnSpc>
              <a:spcPct val="90000"/>
            </a:lnSpc>
            <a:spcBef>
              <a:spcPct val="0"/>
            </a:spcBef>
            <a:spcAft>
              <a:spcPct val="35000"/>
            </a:spcAft>
          </a:pPr>
          <a:r>
            <a:rPr lang="en-US" sz="1800" kern="1200" dirty="0" smtClean="0">
              <a:solidFill>
                <a:schemeClr val="bg1"/>
              </a:solidFill>
            </a:rPr>
            <a:t>Adult children (over 18) even when living with their parents</a:t>
          </a:r>
        </a:p>
        <a:p>
          <a:pPr lvl="0" algn="l" defTabSz="800100">
            <a:lnSpc>
              <a:spcPct val="90000"/>
            </a:lnSpc>
            <a:spcBef>
              <a:spcPct val="0"/>
            </a:spcBef>
            <a:spcAft>
              <a:spcPct val="35000"/>
            </a:spcAft>
          </a:pPr>
          <a:r>
            <a:rPr lang="en-US" sz="1800" kern="1200" dirty="0" smtClean="0">
              <a:solidFill>
                <a:schemeClr val="bg1"/>
              </a:solidFill>
            </a:rPr>
            <a:t>Single adults </a:t>
          </a:r>
          <a:endParaRPr lang="en-US" sz="1800" kern="1200" dirty="0">
            <a:solidFill>
              <a:schemeClr val="bg1"/>
            </a:solidFill>
          </a:endParaRPr>
        </a:p>
        <a:p>
          <a:pPr marL="285750" lvl="1" indent="-285750" algn="l" defTabSz="1600200">
            <a:lnSpc>
              <a:spcPct val="90000"/>
            </a:lnSpc>
            <a:spcBef>
              <a:spcPct val="0"/>
            </a:spcBef>
            <a:spcAft>
              <a:spcPct val="15000"/>
            </a:spcAft>
            <a:buChar char="••"/>
          </a:pPr>
          <a:endParaRPr lang="en-US" sz="3600" kern="1200" dirty="0"/>
        </a:p>
      </dsp:txBody>
      <dsp:txXfrm>
        <a:off x="4017873" y="894080"/>
        <a:ext cx="2459127" cy="2275840"/>
      </dsp:txXfrm>
    </dsp:sp>
    <dsp:sp modelId="{7B02E113-5339-48AA-8890-5659F7B03EC5}">
      <dsp:nvSpPr>
        <dsp:cNvPr id="0" name=""/>
        <dsp:cNvSpPr/>
      </dsp:nvSpPr>
      <dsp:spPr>
        <a:xfrm rot="16200000">
          <a:off x="-372059" y="1047394"/>
          <a:ext cx="2926080" cy="831291"/>
        </a:xfrm>
        <a:prstGeom prst="rightArrow">
          <a:avLst>
            <a:gd name="adj1" fmla="val 49830"/>
            <a:gd name="adj2" fmla="val 60660"/>
          </a:avLst>
        </a:prstGeom>
        <a:solidFill>
          <a:srgbClr val="F1AD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en-US" sz="2000" kern="1200" dirty="0" smtClean="0">
              <a:solidFill>
                <a:schemeClr val="bg1"/>
              </a:solidFill>
            </a:rPr>
            <a:t>Same</a:t>
          </a:r>
          <a:r>
            <a:rPr lang="en-US" sz="2000" kern="1200" dirty="0" smtClean="0"/>
            <a:t> </a:t>
          </a:r>
          <a:r>
            <a:rPr lang="en-US" sz="2000" kern="1200" dirty="0" smtClean="0">
              <a:solidFill>
                <a:schemeClr val="bg1"/>
              </a:solidFill>
            </a:rPr>
            <a:t>PE Tool </a:t>
          </a:r>
          <a:endParaRPr lang="en-US" sz="2000" kern="1200" dirty="0">
            <a:solidFill>
              <a:schemeClr val="bg1"/>
            </a:solidFill>
          </a:endParaRPr>
        </a:p>
      </dsp:txBody>
      <dsp:txXfrm>
        <a:off x="-246423" y="1381560"/>
        <a:ext cx="2674807" cy="414233"/>
      </dsp:txXfrm>
    </dsp:sp>
    <dsp:sp modelId="{0821D45B-301D-4FD9-A4E2-75A1214D0A60}">
      <dsp:nvSpPr>
        <dsp:cNvPr id="0" name=""/>
        <dsp:cNvSpPr/>
      </dsp:nvSpPr>
      <dsp:spPr>
        <a:xfrm rot="5400000">
          <a:off x="5446979" y="2185314"/>
          <a:ext cx="2926080" cy="831291"/>
        </a:xfrm>
        <a:prstGeom prst="rightArrow">
          <a:avLst>
            <a:gd name="adj1" fmla="val 49830"/>
            <a:gd name="adj2" fmla="val 60660"/>
          </a:avLst>
        </a:prstGeom>
        <a:solidFill>
          <a:srgbClr val="F1AD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en-US" sz="2000" kern="1200" dirty="0" smtClean="0">
              <a:solidFill>
                <a:schemeClr val="bg1"/>
              </a:solidFill>
            </a:rPr>
            <a:t>Separate PE Tools</a:t>
          </a:r>
          <a:endParaRPr lang="en-US" sz="2000" kern="1200" dirty="0">
            <a:solidFill>
              <a:schemeClr val="bg1"/>
            </a:solidFill>
          </a:endParaRPr>
        </a:p>
      </dsp:txBody>
      <dsp:txXfrm>
        <a:off x="5572616" y="2268207"/>
        <a:ext cx="2674807" cy="414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100675A-D154-43C9-A659-608EB633F775}" type="datetimeFigureOut">
              <a:rPr lang="en-US" smtClean="0"/>
              <a:pPr/>
              <a:t>7/1/2015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CD044A0-5F34-4631-BD58-344ADE2E0395}" type="slidenum">
              <a:rPr lang="en-US" smtClean="0"/>
              <a:pPr/>
              <a:t>‹#›</a:t>
            </a:fld>
            <a:endParaRPr lang="en-US"/>
          </a:p>
        </p:txBody>
      </p:sp>
    </p:spTree>
    <p:extLst>
      <p:ext uri="{BB962C8B-B14F-4D97-AF65-F5344CB8AC3E}">
        <p14:creationId xmlns:p14="http://schemas.microsoft.com/office/powerpoint/2010/main" val="3490617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E604E58-140D-4903-BC31-7723914A43DE}" type="datetimeFigureOut">
              <a:rPr lang="en-US" smtClean="0"/>
              <a:pPr/>
              <a:t>7/1/2015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7D64EB-181A-4E2D-AC89-30FC576AD03E}" type="slidenum">
              <a:rPr lang="en-US" smtClean="0"/>
              <a:pPr/>
              <a:t>‹#›</a:t>
            </a:fld>
            <a:endParaRPr lang="en-US"/>
          </a:p>
        </p:txBody>
      </p:sp>
    </p:spTree>
    <p:extLst>
      <p:ext uri="{BB962C8B-B14F-4D97-AF65-F5344CB8AC3E}">
        <p14:creationId xmlns:p14="http://schemas.microsoft.com/office/powerpoint/2010/main" val="156205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a:t>
            </a:fld>
            <a:endParaRPr lang="en-US"/>
          </a:p>
        </p:txBody>
      </p:sp>
    </p:spTree>
    <p:extLst>
      <p:ext uri="{BB962C8B-B14F-4D97-AF65-F5344CB8AC3E}">
        <p14:creationId xmlns:p14="http://schemas.microsoft.com/office/powerpoint/2010/main" val="4099914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13</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18</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19</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a:t>
            </a:fld>
            <a:endParaRPr lang="en-US"/>
          </a:p>
        </p:txBody>
      </p:sp>
    </p:spTree>
    <p:extLst>
      <p:ext uri="{BB962C8B-B14F-4D97-AF65-F5344CB8AC3E}">
        <p14:creationId xmlns:p14="http://schemas.microsoft.com/office/powerpoint/2010/main" val="2584486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23</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27</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28</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29</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33</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38</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39</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43</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48</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49</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53</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58</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59</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63</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68</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69</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72</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73</a:t>
            </a:fld>
            <a:endParaRPr lang="en-US"/>
          </a:p>
        </p:txBody>
      </p:sp>
    </p:spTree>
    <p:extLst>
      <p:ext uri="{BB962C8B-B14F-4D97-AF65-F5344CB8AC3E}">
        <p14:creationId xmlns:p14="http://schemas.microsoft.com/office/powerpoint/2010/main" val="29536826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74</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75</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76</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77</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78</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79</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a:t>
            </a:fld>
            <a:endParaRPr lang="en-US"/>
          </a:p>
        </p:txBody>
      </p:sp>
    </p:spTree>
    <p:extLst>
      <p:ext uri="{BB962C8B-B14F-4D97-AF65-F5344CB8AC3E}">
        <p14:creationId xmlns:p14="http://schemas.microsoft.com/office/powerpoint/2010/main" val="959211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80</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81</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82</a:t>
            </a:fld>
            <a:endParaRPr lang="en-US"/>
          </a:p>
        </p:txBody>
      </p:sp>
    </p:spTree>
    <p:extLst>
      <p:ext uri="{BB962C8B-B14F-4D97-AF65-F5344CB8AC3E}">
        <p14:creationId xmlns:p14="http://schemas.microsoft.com/office/powerpoint/2010/main" val="12414248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83</a:t>
            </a:fld>
            <a:endParaRPr lang="en-US"/>
          </a:p>
        </p:txBody>
      </p:sp>
    </p:spTree>
    <p:extLst>
      <p:ext uri="{BB962C8B-B14F-4D97-AF65-F5344CB8AC3E}">
        <p14:creationId xmlns:p14="http://schemas.microsoft.com/office/powerpoint/2010/main" val="2440483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84</a:t>
            </a:fld>
            <a:endParaRPr lang="en-US"/>
          </a:p>
        </p:txBody>
      </p:sp>
    </p:spTree>
    <p:extLst>
      <p:ext uri="{BB962C8B-B14F-4D97-AF65-F5344CB8AC3E}">
        <p14:creationId xmlns:p14="http://schemas.microsoft.com/office/powerpoint/2010/main" val="314023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7D64EB-181A-4E2D-AC89-30FC576AD03E}" type="slidenum">
              <a:rPr lang="en-US" smtClean="0"/>
              <a:pPr/>
              <a:t>9</a:t>
            </a:fld>
            <a:endParaRPr lang="en-US"/>
          </a:p>
        </p:txBody>
      </p:sp>
    </p:spTree>
    <p:extLst>
      <p:ext uri="{BB962C8B-B14F-4D97-AF65-F5344CB8AC3E}">
        <p14:creationId xmlns:p14="http://schemas.microsoft.com/office/powerpoint/2010/main" val="2953682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3200"/>
            </a:lvl1pPr>
          </a:lstStyle>
          <a:p>
            <a:r>
              <a:rPr lang="en-US" dirty="0" smtClean="0"/>
              <a:t>Unit Title</a:t>
            </a:r>
            <a:endParaRPr lang="en-US" dirty="0"/>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Course Title</a:t>
            </a:r>
            <a:endParaRPr lang="en-US" dirty="0"/>
          </a:p>
        </p:txBody>
      </p:sp>
      <p:sp>
        <p:nvSpPr>
          <p:cNvPr id="4" name="Date Placeholder 3"/>
          <p:cNvSpPr>
            <a:spLocks noGrp="1"/>
          </p:cNvSpPr>
          <p:nvPr>
            <p:ph type="dt" sz="half" idx="10"/>
          </p:nvPr>
        </p:nvSpPr>
        <p:spPr/>
        <p:txBody>
          <a:bodyPr/>
          <a:lstStyle/>
          <a:p>
            <a:fld id="{6E309117-9E3A-4E13-9B89-4B0AF74BE981}"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spTree>
    <p:extLst>
      <p:ext uri="{BB962C8B-B14F-4D97-AF65-F5344CB8AC3E}">
        <p14:creationId xmlns:p14="http://schemas.microsoft.com/office/powerpoint/2010/main" val="40064735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800"/>
            </a:lvl1pPr>
          </a:lstStyle>
          <a:p>
            <a:r>
              <a:rPr lang="en-US" dirty="0" smtClean="0"/>
              <a:t>[Unit Name]: [Course Name]</a:t>
            </a:r>
            <a:endParaRPr lang="en-US" dirty="0"/>
          </a:p>
        </p:txBody>
      </p:sp>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45AFDF-5F34-4BDE-A523-14E645E42F7A}"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9" name="Picture 2" descr="C:\Users\jlking\Pictures\Captivate Images\LadyOnComputer.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74" y="3878369"/>
            <a:ext cx="2412114" cy="244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9976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400"/>
            </a:lvl1pPr>
          </a:lstStyle>
          <a:p>
            <a:r>
              <a:rPr lang="en-US" dirty="0" smtClean="0"/>
              <a:t>[Unit Name]: [Course Name]</a:t>
            </a:r>
            <a:endParaRPr lang="en-US" dirty="0"/>
          </a:p>
        </p:txBody>
      </p:sp>
      <p:sp>
        <p:nvSpPr>
          <p:cNvPr id="3" name="Date Placeholder 2"/>
          <p:cNvSpPr>
            <a:spLocks noGrp="1"/>
          </p:cNvSpPr>
          <p:nvPr>
            <p:ph type="dt" sz="half" idx="10"/>
          </p:nvPr>
        </p:nvSpPr>
        <p:spPr/>
        <p:txBody>
          <a:bodyPr/>
          <a:lstStyle/>
          <a:p>
            <a:fld id="{BB5BE3E0-A89E-4D5A-84A5-C50D98FF72A8}" type="datetime1">
              <a:rPr lang="en-US" smtClean="0"/>
              <a:pPr/>
              <a:t>7/1/2015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B7E1D-52E2-4F04-9DFE-B1650792F521}" type="slidenum">
              <a:rPr lang="en-US" smtClean="0"/>
              <a:pPr/>
              <a:t>‹#›</a:t>
            </a:fld>
            <a:endParaRPr lang="en-US"/>
          </a:p>
        </p:txBody>
      </p:sp>
    </p:spTree>
    <p:extLst>
      <p:ext uri="{BB962C8B-B14F-4D97-AF65-F5344CB8AC3E}">
        <p14:creationId xmlns:p14="http://schemas.microsoft.com/office/powerpoint/2010/main" val="4710402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2131F-2DC4-463A-8F12-C8D2007B82D4}" type="datetime1">
              <a:rPr lang="en-US" smtClean="0"/>
              <a:pPr/>
              <a:t>7/1/2015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B7E1D-52E2-4F04-9DFE-B1650792F521}" type="slidenum">
              <a:rPr lang="en-US" smtClean="0"/>
              <a:pPr/>
              <a:t>‹#›</a:t>
            </a:fld>
            <a:endParaRPr lang="en-US"/>
          </a:p>
        </p:txBody>
      </p:sp>
    </p:spTree>
    <p:extLst>
      <p:ext uri="{BB962C8B-B14F-4D97-AF65-F5344CB8AC3E}">
        <p14:creationId xmlns:p14="http://schemas.microsoft.com/office/powerpoint/2010/main" val="14090081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5BE3E0-A89E-4D5A-84A5-C50D98FF72A8}" type="datetime1">
              <a:rPr lang="en-US" smtClean="0"/>
              <a:pPr/>
              <a:t>7/1/2015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B7E1D-52E2-4F04-9DFE-B1650792F521}" type="slidenum">
              <a:rPr lang="en-US" smtClean="0"/>
              <a:pPr/>
              <a:t>‹#›</a:t>
            </a:fld>
            <a:endParaRPr lang="en-US"/>
          </a:p>
        </p:txBody>
      </p:sp>
      <p:sp>
        <p:nvSpPr>
          <p:cNvPr id="6" name="Content Placeholder 2"/>
          <p:cNvSpPr>
            <a:spLocks noGrp="1"/>
          </p:cNvSpPr>
          <p:nvPr>
            <p:ph idx="1"/>
          </p:nvPr>
        </p:nvSpPr>
        <p:spPr>
          <a:xfrm>
            <a:off x="12192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600200" y="73152"/>
            <a:ext cx="7086600" cy="566928"/>
          </a:xfrm>
        </p:spPr>
        <p:txBody>
          <a:bodyPr>
            <a:normAutofit/>
          </a:bodyPr>
          <a:lstStyle>
            <a:lvl1pPr algn="l">
              <a:defRPr sz="2400" b="1">
                <a:solidFill>
                  <a:schemeClr val="tx2"/>
                </a:solidFill>
              </a:defRPr>
            </a:lvl1pPr>
          </a:lstStyle>
          <a:p>
            <a:endParaRPr lang="en-US" dirty="0"/>
          </a:p>
        </p:txBody>
      </p:sp>
    </p:spTree>
    <p:extLst>
      <p:ext uri="{BB962C8B-B14F-4D97-AF65-F5344CB8AC3E}">
        <p14:creationId xmlns:p14="http://schemas.microsoft.com/office/powerpoint/2010/main" val="342301106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2289F4-53CA-479D-80E6-B0DFD5AF9977}"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7" name="Picture 2" descr="C:\Users\jlking\Pictures\Captivate Images\RogerMajors_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35712" y="2923958"/>
            <a:ext cx="2255888" cy="339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3889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3" descr="C:\Users\jlking\Pictures\Captivate Images\Woman_Pho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92725" y="3665838"/>
            <a:ext cx="3459513" cy="26690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879C245-D8F7-4E8F-9951-ECBED2495234}"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spTree>
    <p:extLst>
      <p:ext uri="{BB962C8B-B14F-4D97-AF65-F5344CB8AC3E}">
        <p14:creationId xmlns:p14="http://schemas.microsoft.com/office/powerpoint/2010/main" val="36400694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069C098-7D44-4CE0-A451-F49D2FAEF88A}"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9" name="Picture 2" descr="C:\Users\jlking\Pictures\Captivate Images\CaseWorker_MarySoto_withfile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0522" y="2977116"/>
            <a:ext cx="2234613" cy="335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8528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9B12890-DC6E-49CF-A9B7-0AB2280D24BE}"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8" name="Picture 2" descr="C:\Users\jlking\Pictures\Captivate Images\Worker_JohnBrow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28391" y="4194377"/>
            <a:ext cx="2615609" cy="213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0119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6200"/>
            <a:ext cx="7086600" cy="563562"/>
          </a:xfrm>
        </p:spPr>
        <p:txBody>
          <a:bodyPr>
            <a:normAutofit/>
          </a:bodyPr>
          <a:lstStyle>
            <a:lvl1pPr algn="l">
              <a:defRPr sz="2400" b="1" baseline="0">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1524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B315391-01A4-4AD5-8896-58B2DC7FFD4A}"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908B7E1D-52E2-4F04-9DFE-B1650792F521}" type="slidenum">
              <a:rPr lang="en-US" smtClean="0"/>
              <a:pPr/>
              <a:t>‹#›</a:t>
            </a:fld>
            <a:endParaRPr lang="en-US" dirty="0"/>
          </a:p>
        </p:txBody>
      </p:sp>
      <p:pic>
        <p:nvPicPr>
          <p:cNvPr id="9" name="Picture 2" descr="C:\Users\jlking\Pictures\Captivate Images\Girl_Jump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656683" y="3138617"/>
            <a:ext cx="2538164"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296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3152"/>
            <a:ext cx="7086600" cy="566928"/>
          </a:xfrm>
        </p:spPr>
        <p:txBody>
          <a:bodyPr>
            <a:normAutofit/>
          </a:bodyPr>
          <a:lstStyle>
            <a:lvl1pPr algn="l">
              <a:defRPr sz="2400" b="1" baseline="0">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9B19B9-A318-4C24-871D-61FD5F93BB52}"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8" name="Picture 2" descr="C:\Users\jlking\Pictures\Captivate Images\Man in business sui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8005" y="3838832"/>
            <a:ext cx="3055890" cy="2487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7600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400"/>
            </a:lvl1pPr>
          </a:lstStyle>
          <a:p>
            <a:r>
              <a:rPr lang="en-US" dirty="0" smtClean="0"/>
              <a:t>[Unit Name]: [Course Name]</a:t>
            </a:r>
            <a:endParaRPr lang="en-US" dirty="0"/>
          </a:p>
        </p:txBody>
      </p:sp>
      <p:sp>
        <p:nvSpPr>
          <p:cNvPr id="3" name="Content Placeholder 2"/>
          <p:cNvSpPr>
            <a:spLocks noGrp="1"/>
          </p:cNvSpPr>
          <p:nvPr>
            <p:ph idx="1" hasCustomPrompt="1"/>
          </p:nvPr>
        </p:nvSpPr>
        <p:spPr>
          <a:xfrm>
            <a:off x="2514600" y="1600200"/>
            <a:ext cx="6477000" cy="4525963"/>
          </a:xfrm>
        </p:spPr>
        <p:txBody>
          <a:bodyPr/>
          <a:lstStyle>
            <a:lvl1pPr marL="0" indent="0" eaLnBrk="0" hangingPunct="0">
              <a:defRPr/>
            </a:lvl1pPr>
            <a:lvl2pPr>
              <a:defRPr sz="2400"/>
            </a:lvl2pPr>
            <a:lvl3pPr>
              <a:defRPr sz="2000"/>
            </a:lvl3pPr>
            <a:lvl4pPr>
              <a:defRPr sz="1800"/>
            </a:lvl4pPr>
            <a:lvl5pPr>
              <a:defRPr sz="1800"/>
            </a:lvl5pPr>
          </a:lstStyle>
          <a:p>
            <a:pPr marL="0" indent="0" eaLnBrk="0" hangingPunct="0">
              <a:buNone/>
              <a:defRPr/>
            </a:pPr>
            <a:r>
              <a:rPr lang="en-US" sz="2000" dirty="0" smtClean="0">
                <a:latin typeface="Arial" pitchFamily="34" charset="0"/>
                <a:cs typeface="Arial" pitchFamily="34" charset="0"/>
              </a:rPr>
              <a:t>Insert question here</a:t>
            </a:r>
          </a:p>
        </p:txBody>
      </p:sp>
      <p:sp>
        <p:nvSpPr>
          <p:cNvPr id="4" name="Date Placeholder 3"/>
          <p:cNvSpPr>
            <a:spLocks noGrp="1"/>
          </p:cNvSpPr>
          <p:nvPr>
            <p:ph type="dt" sz="half" idx="10"/>
          </p:nvPr>
        </p:nvSpPr>
        <p:spPr/>
        <p:txBody>
          <a:bodyPr/>
          <a:lstStyle/>
          <a:p>
            <a:fld id="{4946B848-056F-4238-957C-E78CA4A03CA7}"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9" name="Picture 2" descr="C:\Users\jlking\Pictures\Captivate Images\Woman2thinki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flipH="1">
            <a:off x="0" y="4013795"/>
            <a:ext cx="2543834" cy="231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5191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76200"/>
            <a:ext cx="7086600" cy="563562"/>
          </a:xfrm>
        </p:spPr>
        <p:txBody>
          <a:bodyPr>
            <a:normAutofit/>
          </a:bodyPr>
          <a:lstStyle>
            <a:lvl1pPr algn="l">
              <a:defRPr sz="2400" b="1" baseline="0">
                <a:solidFill>
                  <a:schemeClr val="tx2"/>
                </a:solidFill>
              </a:defRPr>
            </a:lvl1pPr>
          </a:lstStyle>
          <a:p>
            <a:r>
              <a:rPr lang="en-US" dirty="0" smtClean="0"/>
              <a:t>[Unit Name]: [Course Name]</a:t>
            </a:r>
            <a:endParaRPr lang="en-US" dirty="0"/>
          </a:p>
        </p:txBody>
      </p:sp>
      <p:sp>
        <p:nvSpPr>
          <p:cNvPr id="3" name="Content Placeholder 2"/>
          <p:cNvSpPr>
            <a:spLocks noGrp="1"/>
          </p:cNvSpPr>
          <p:nvPr>
            <p:ph idx="1"/>
          </p:nvPr>
        </p:nvSpPr>
        <p:spPr>
          <a:xfrm>
            <a:off x="2514600" y="1600200"/>
            <a:ext cx="64770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45AFDF-5F34-4BDE-A523-14E645E42F7A}" type="datetime1">
              <a:rPr lang="en-US" smtClean="0"/>
              <a:pPr/>
              <a:t>7/1/2015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B7E1D-52E2-4F04-9DFE-B1650792F521}" type="slidenum">
              <a:rPr lang="en-US" smtClean="0"/>
              <a:pPr/>
              <a:t>‹#›</a:t>
            </a:fld>
            <a:endParaRPr lang="en-US"/>
          </a:p>
        </p:txBody>
      </p:sp>
      <p:pic>
        <p:nvPicPr>
          <p:cNvPr id="8" name="Picture 2" descr="C:\Users\jlking\Pictures\Captivate Images\Female_SarahEstes.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881435"/>
            <a:ext cx="2191253" cy="3443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7831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24600"/>
            <a:ext cx="9144000" cy="533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p:cNvSpPr/>
          <p:nvPr userDrawn="1"/>
        </p:nvSpPr>
        <p:spPr>
          <a:xfrm>
            <a:off x="0" y="0"/>
            <a:ext cx="9144000" cy="1066800"/>
          </a:xfrm>
          <a:prstGeom prst="rect">
            <a:avLst/>
          </a:prstGeom>
          <a:gradFill flip="none" rotWithShape="1">
            <a:gsLst>
              <a:gs pos="2000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600200" y="73152"/>
            <a:ext cx="7086600" cy="566928"/>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D02D6-4717-4200-9213-C4225A3D1042}" type="datetime1">
              <a:rPr lang="en-US" smtClean="0"/>
              <a:pPr/>
              <a:t>7/1/2015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B7E1D-52E2-4F04-9DFE-B1650792F521}" type="slidenum">
              <a:rPr lang="en-US" smtClean="0"/>
              <a:pPr/>
              <a:t>‹#›</a:t>
            </a:fld>
            <a:endParaRPr lang="en-US"/>
          </a:p>
        </p:txBody>
      </p:sp>
      <p:pic>
        <p:nvPicPr>
          <p:cNvPr id="8" name="Picture 7" descr="H:\AAAScottStuffSTAAdmin\Logos\KEES-blue-gold.png"/>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52400" y="152400"/>
            <a:ext cx="1219200" cy="785617"/>
          </a:xfrm>
          <a:prstGeom prst="rect">
            <a:avLst/>
          </a:prstGeom>
          <a:noFill/>
          <a:ln>
            <a:noFill/>
          </a:ln>
        </p:spPr>
      </p:pic>
    </p:spTree>
    <p:extLst>
      <p:ext uri="{BB962C8B-B14F-4D97-AF65-F5344CB8AC3E}">
        <p14:creationId xmlns:p14="http://schemas.microsoft.com/office/powerpoint/2010/main" val="2212503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4" r:id="rId5"/>
    <p:sldLayoutId id="2147483665" r:id="rId6"/>
    <p:sldLayoutId id="2147483662" r:id="rId7"/>
    <p:sldLayoutId id="2147483663" r:id="rId8"/>
    <p:sldLayoutId id="2147483666" r:id="rId9"/>
    <p:sldLayoutId id="2147483667" r:id="rId10"/>
    <p:sldLayoutId id="2147483654" r:id="rId11"/>
    <p:sldLayoutId id="2147483655" r:id="rId12"/>
    <p:sldLayoutId id="2147483676" r:id="rId13"/>
  </p:sldLayoutIdLst>
  <p:timing>
    <p:tnLst>
      <p:par>
        <p:cTn id="1" dur="indefinite" restart="never" nodeType="tmRoot"/>
      </p:par>
    </p:tnLst>
  </p:timing>
  <p:hf hdr="0" ftr="0" dt="0"/>
  <p:txStyles>
    <p:titleStyle>
      <a:lvl1pPr algn="ctr" defTabSz="914400" rtl="0" eaLnBrk="1" latinLnBrk="0" hangingPunct="1">
        <a:spcBef>
          <a:spcPct val="0"/>
        </a:spcBef>
        <a:buNone/>
        <a:defRPr sz="2400" b="1"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11.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1.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3.xml"/><Relationship Id="rId1" Type="http://schemas.openxmlformats.org/officeDocument/2006/relationships/slideLayout" Target="../slideLayouts/slideLayout11.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11.xml"/><Relationship Id="rId5" Type="http://schemas.openxmlformats.org/officeDocument/2006/relationships/image" Target="../media/image47.png"/><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7.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1.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9.xml"/><Relationship Id="rId1" Type="http://schemas.openxmlformats.org/officeDocument/2006/relationships/slideLayout" Target="../slideLayouts/slideLayout11.xml"/><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4.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5.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hyperlink" Target="http://www.google.com/url?sa=i&amp;rct=j&amp;q=image+for+curious+dog&amp;source=images&amp;cd=&amp;cad=rja&amp;docid=Mse3ctg8EFJM2M&amp;tbnid=K2Zhp0X3YSJvFM:&amp;ved=0CAUQjRw&amp;url=http://bowwowblogger.wordpress.com/2012/12/06/turning-people-down/dog-question-mark-curious/&amp;ei=XuoPUoOLLaiMyAHW-4GIBA&amp;psig=AFQjCNFjIM7C5fipX06EUMiHVL6VLPcGgA&amp;ust=1376861127015818" TargetMode="External"/><Relationship Id="rId2" Type="http://schemas.openxmlformats.org/officeDocument/2006/relationships/notesSlide" Target="../notesSlides/notesSlide84.xml"/><Relationship Id="rId1" Type="http://schemas.openxmlformats.org/officeDocument/2006/relationships/slideLayout" Target="../slideLayouts/slideLayout13.xml"/><Relationship Id="rId5" Type="http://schemas.openxmlformats.org/officeDocument/2006/relationships/hyperlink" Target="mailto:Training@KEES.KS.gov" TargetMode="External"/><Relationship Id="rId4" Type="http://schemas.openxmlformats.org/officeDocument/2006/relationships/image" Target="../media/image63.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Presumptive Eligibility Tool ILT</a:t>
            </a:r>
            <a:br>
              <a:rPr lang="en-US" dirty="0" smtClean="0"/>
            </a:br>
            <a:endParaRPr lang="en-US" dirty="0"/>
          </a:p>
        </p:txBody>
      </p:sp>
      <p:sp>
        <p:nvSpPr>
          <p:cNvPr id="3" name="Subtitle 2"/>
          <p:cNvSpPr>
            <a:spLocks noGrp="1"/>
          </p:cNvSpPr>
          <p:nvPr>
            <p:ph type="subTitle" idx="1"/>
          </p:nvPr>
        </p:nvSpPr>
        <p:spPr/>
        <p:txBody>
          <a:bodyPr/>
          <a:lstStyle/>
          <a:p>
            <a:r>
              <a:rPr lang="en-US" dirty="0" smtClean="0"/>
              <a:t>Adult </a:t>
            </a: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1</a:t>
            </a:fld>
            <a:endParaRPr lang="en-US"/>
          </a:p>
        </p:txBody>
      </p:sp>
    </p:spTree>
    <p:extLst>
      <p:ext uri="{BB962C8B-B14F-4D97-AF65-F5344CB8AC3E}">
        <p14:creationId xmlns:p14="http://schemas.microsoft.com/office/powerpoint/2010/main" val="4258710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Login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10</a:t>
            </a:fld>
            <a:endParaRPr lang="en-US"/>
          </a:p>
        </p:txBody>
      </p:sp>
      <p:sp>
        <p:nvSpPr>
          <p:cNvPr id="6" name="Content Placeholder 7"/>
          <p:cNvSpPr txBox="1">
            <a:spLocks/>
          </p:cNvSpPr>
          <p:nvPr/>
        </p:nvSpPr>
        <p:spPr>
          <a:xfrm>
            <a:off x="546229" y="1371600"/>
            <a:ext cx="7540083" cy="990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As mentioned in the previous lesson, the Presumptive Eligibility (PE) Tool is a web-based application.  It is accessed via a URL or link on the Internet.   Upon clicking the link, the Login to the PE Tool is displayed.  </a:t>
            </a:r>
          </a:p>
          <a:p>
            <a:pPr marL="0" indent="0">
              <a:buNone/>
            </a:pPr>
            <a:endParaRPr lang="en-US" sz="2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00400"/>
            <a:ext cx="5303520" cy="24990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43369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Login Page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11</a:t>
            </a:fld>
            <a:endParaRPr lang="en-US"/>
          </a:p>
        </p:txBody>
      </p:sp>
      <p:sp>
        <p:nvSpPr>
          <p:cNvPr id="6" name="Content Placeholder 7"/>
          <p:cNvSpPr txBox="1">
            <a:spLocks/>
          </p:cNvSpPr>
          <p:nvPr/>
        </p:nvSpPr>
        <p:spPr>
          <a:xfrm>
            <a:off x="1670362" y="1108135"/>
            <a:ext cx="5217543" cy="2667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On this page, the following can be found:</a:t>
            </a:r>
          </a:p>
          <a:p>
            <a:r>
              <a:rPr lang="en-US" sz="1800" dirty="0" smtClean="0"/>
              <a:t>Username and Password Text boxes</a:t>
            </a:r>
          </a:p>
          <a:p>
            <a:r>
              <a:rPr lang="en-US" sz="1800" dirty="0" smtClean="0"/>
              <a:t>Links to:</a:t>
            </a:r>
          </a:p>
          <a:p>
            <a:pPr lvl="1"/>
            <a:r>
              <a:rPr lang="en-US" sz="1800" dirty="0" smtClean="0"/>
              <a:t>Policy and Training</a:t>
            </a:r>
          </a:p>
          <a:p>
            <a:pPr lvl="1"/>
            <a:r>
              <a:rPr lang="en-US" sz="1800" dirty="0" smtClean="0"/>
              <a:t>Medical Consumer Self-Service Portal</a:t>
            </a:r>
          </a:p>
          <a:p>
            <a:pPr lvl="1"/>
            <a:r>
              <a:rPr lang="en-US" sz="1800" dirty="0" smtClean="0"/>
              <a:t>Customer Release Form</a:t>
            </a:r>
          </a:p>
          <a:p>
            <a:pPr lvl="1"/>
            <a:r>
              <a:rPr lang="en-US" sz="1800" dirty="0" smtClean="0"/>
              <a:t>Change Password</a:t>
            </a:r>
          </a:p>
          <a:p>
            <a:r>
              <a:rPr lang="en-US" sz="1800" dirty="0" smtClean="0"/>
              <a:t>The number for Tech Support</a:t>
            </a:r>
            <a:endParaRPr lang="en-US" sz="1800" dirty="0"/>
          </a:p>
          <a:p>
            <a:pPr marL="0" indent="0">
              <a:buNone/>
            </a:pPr>
            <a:endParaRPr lang="en-US" sz="2400" dirty="0" smtClean="0"/>
          </a:p>
          <a:p>
            <a:pPr marL="0" indent="0">
              <a:buNone/>
            </a:pPr>
            <a:r>
              <a:rPr lang="en-US" sz="2000" dirty="0" smtClean="0"/>
              <a:t> </a:t>
            </a:r>
            <a:endParaRPr lang="en-US" sz="2000" dirty="0">
              <a:solidFill>
                <a:srgbClr val="FF0000"/>
              </a:solidFill>
            </a:endParaRPr>
          </a:p>
        </p:txBody>
      </p:sp>
      <p:grpSp>
        <p:nvGrpSpPr>
          <p:cNvPr id="7" name="Group 6"/>
          <p:cNvGrpSpPr/>
          <p:nvPr/>
        </p:nvGrpSpPr>
        <p:grpSpPr>
          <a:xfrm>
            <a:off x="1584385" y="3775135"/>
            <a:ext cx="5303520" cy="2499076"/>
            <a:chOff x="1584385" y="3775135"/>
            <a:chExt cx="5303520" cy="2499076"/>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584385" y="3775135"/>
              <a:ext cx="5303520" cy="24990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1600200" y="4419600"/>
              <a:ext cx="1066800" cy="838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76800" y="3886200"/>
              <a:ext cx="1066800" cy="4191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8217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295400" y="609600"/>
            <a:ext cx="7772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Login Page &gt; Policy and Training Links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12</a:t>
            </a:fld>
            <a:endParaRPr lang="en-US"/>
          </a:p>
        </p:txBody>
      </p:sp>
      <p:sp>
        <p:nvSpPr>
          <p:cNvPr id="6" name="Content Placeholder 7"/>
          <p:cNvSpPr txBox="1">
            <a:spLocks/>
          </p:cNvSpPr>
          <p:nvPr/>
        </p:nvSpPr>
        <p:spPr>
          <a:xfrm>
            <a:off x="605082" y="1447800"/>
            <a:ext cx="7540083" cy="1295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Policy and Training is the first link on the Login page.  Clicking this link navigates the user to various Policy references and mandates that pertain to Presumptive Eligibility.  Each reference is a hyperlink that directs the user to the related information. </a:t>
            </a:r>
          </a:p>
          <a:p>
            <a:pPr marL="0" indent="0">
              <a:buNone/>
            </a:pPr>
            <a:endParaRPr lang="en-US" sz="2400" dirty="0"/>
          </a:p>
          <a:p>
            <a:pPr marL="0" indent="0">
              <a:buNone/>
            </a:pPr>
            <a:endParaRPr lang="en-US" sz="2400" dirty="0" smtClean="0"/>
          </a:p>
        </p:txBody>
      </p:sp>
      <p:grpSp>
        <p:nvGrpSpPr>
          <p:cNvPr id="7" name="Group 6"/>
          <p:cNvGrpSpPr/>
          <p:nvPr/>
        </p:nvGrpSpPr>
        <p:grpSpPr>
          <a:xfrm>
            <a:off x="685800" y="3352800"/>
            <a:ext cx="7772400" cy="1818742"/>
            <a:chOff x="685800" y="3352800"/>
            <a:chExt cx="7772400" cy="1818742"/>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352800"/>
              <a:ext cx="7772400" cy="18187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2234242" y="3640348"/>
              <a:ext cx="2413958" cy="15311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86991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295400" y="609600"/>
            <a:ext cx="7772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Login Page &gt; Policy and Training Links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13</a:t>
            </a:fld>
            <a:endParaRPr lang="en-US"/>
          </a:p>
        </p:txBody>
      </p:sp>
      <p:sp>
        <p:nvSpPr>
          <p:cNvPr id="6" name="Content Placeholder 7"/>
          <p:cNvSpPr txBox="1">
            <a:spLocks/>
          </p:cNvSpPr>
          <p:nvPr/>
        </p:nvSpPr>
        <p:spPr>
          <a:xfrm>
            <a:off x="152400" y="1783080"/>
            <a:ext cx="2133600" cy="3810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Policy and Training information will display in a separate pop-up window.  Click the X at the top right-hand side of the pop up window to return to the PE Tool.   </a:t>
            </a:r>
            <a:endParaRPr lang="en-US" sz="1800" dirty="0"/>
          </a:p>
          <a:p>
            <a:pPr marL="0" indent="0">
              <a:buNone/>
            </a:pPr>
            <a:endParaRPr lang="en-US" sz="1800"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447800"/>
            <a:ext cx="6471727" cy="44805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896779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Login Page &gt; MCSSP Links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14</a:t>
            </a:fld>
            <a:endParaRPr lang="en-US"/>
          </a:p>
        </p:txBody>
      </p:sp>
      <p:sp>
        <p:nvSpPr>
          <p:cNvPr id="6" name="Content Placeholder 7"/>
          <p:cNvSpPr txBox="1">
            <a:spLocks/>
          </p:cNvSpPr>
          <p:nvPr/>
        </p:nvSpPr>
        <p:spPr>
          <a:xfrm>
            <a:off x="152400" y="1143000"/>
            <a:ext cx="8762999" cy="685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next link is to the Medical Consumer Self-Service Portal (MCSSP).  The MCSSP is a web-based application for KanCare benefits.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681" y="2209800"/>
            <a:ext cx="7132320" cy="39402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85380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Login Page &gt; MCSSP Links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15</a:t>
            </a:fld>
            <a:endParaRPr lang="en-US"/>
          </a:p>
        </p:txBody>
      </p:sp>
      <p:sp>
        <p:nvSpPr>
          <p:cNvPr id="6" name="Content Placeholder 7"/>
          <p:cNvSpPr txBox="1">
            <a:spLocks/>
          </p:cNvSpPr>
          <p:nvPr/>
        </p:nvSpPr>
        <p:spPr>
          <a:xfrm>
            <a:off x="2286000" y="4724400"/>
            <a:ext cx="4190999" cy="685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p>
        </p:txBody>
      </p:sp>
      <p:sp>
        <p:nvSpPr>
          <p:cNvPr id="8" name="Content Placeholder 7"/>
          <p:cNvSpPr txBox="1">
            <a:spLocks/>
          </p:cNvSpPr>
          <p:nvPr/>
        </p:nvSpPr>
        <p:spPr>
          <a:xfrm>
            <a:off x="228600" y="1143000"/>
            <a:ext cx="8686800" cy="685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An overview of the different sections of the MCSSP is listed below. More information about completing the MCSSP application will be discussed in Lesson 5.</a:t>
            </a:r>
            <a:endParaRPr lang="en-US" sz="2400" dirty="0" smtClean="0"/>
          </a:p>
        </p:txBody>
      </p:sp>
      <p:graphicFrame>
        <p:nvGraphicFramePr>
          <p:cNvPr id="7" name="Diagram 6"/>
          <p:cNvGraphicFramePr/>
          <p:nvPr>
            <p:extLst>
              <p:ext uri="{D42A27DB-BD31-4B8C-83A1-F6EECF244321}">
                <p14:modId xmlns:p14="http://schemas.microsoft.com/office/powerpoint/2010/main" val="2647705414"/>
              </p:ext>
            </p:extLst>
          </p:nvPr>
        </p:nvGraphicFramePr>
        <p:xfrm>
          <a:off x="838200" y="2133600"/>
          <a:ext cx="7391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0444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252268" y="609600"/>
            <a:ext cx="7772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Login Page &gt; Customer Release Form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16</a:t>
            </a:fld>
            <a:endParaRPr lang="en-US"/>
          </a:p>
        </p:txBody>
      </p:sp>
      <p:sp>
        <p:nvSpPr>
          <p:cNvPr id="6" name="Content Placeholder 7"/>
          <p:cNvSpPr txBox="1">
            <a:spLocks/>
          </p:cNvSpPr>
          <p:nvPr/>
        </p:nvSpPr>
        <p:spPr>
          <a:xfrm>
            <a:off x="228600" y="1219200"/>
            <a:ext cx="8458199" cy="67286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 blank Customer Release form can also be accessed on the login page. QE staff can use this if a Release form is needed outside the context of the PE Tool.  </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101" y="2057400"/>
            <a:ext cx="5760720" cy="41545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44472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447800" y="598098"/>
            <a:ext cx="76200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Login Page &gt; Change Password Link</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17</a:t>
            </a:fld>
            <a:endParaRPr lang="en-US"/>
          </a:p>
        </p:txBody>
      </p:sp>
      <p:sp>
        <p:nvSpPr>
          <p:cNvPr id="6" name="Content Placeholder 7"/>
          <p:cNvSpPr txBox="1">
            <a:spLocks/>
          </p:cNvSpPr>
          <p:nvPr/>
        </p:nvSpPr>
        <p:spPr>
          <a:xfrm>
            <a:off x="304800" y="1213449"/>
            <a:ext cx="8229599" cy="843951"/>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last link is used to change a password to the PE Tool.  When you initially log into the PE Tool it’s recommended that you change your password.  </a:t>
            </a:r>
          </a:p>
          <a:p>
            <a:pPr marL="0" indent="0">
              <a:buNone/>
            </a:pPr>
            <a:endParaRPr lang="en-US" sz="2400" dirty="0" smtClean="0"/>
          </a:p>
          <a:p>
            <a:pPr marL="0" indent="0">
              <a:buNone/>
            </a:pPr>
            <a:endParaRPr lang="en-US" sz="2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82" y="2057400"/>
            <a:ext cx="7406640" cy="31415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7"/>
          <p:cNvSpPr txBox="1">
            <a:spLocks/>
          </p:cNvSpPr>
          <p:nvPr/>
        </p:nvSpPr>
        <p:spPr>
          <a:xfrm>
            <a:off x="330679" y="5410200"/>
            <a:ext cx="8508521" cy="843951"/>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To change a password, the User Name, Old Password, and New Password must be entered.  The New Password must be entered again in the Confirm Password field. </a:t>
            </a:r>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1698613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Login Page &gt; Password Criteria</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18</a:t>
            </a:fld>
            <a:endParaRPr lang="en-US"/>
          </a:p>
        </p:txBody>
      </p:sp>
      <p:sp>
        <p:nvSpPr>
          <p:cNvPr id="6" name="Content Placeholder 7"/>
          <p:cNvSpPr txBox="1">
            <a:spLocks/>
          </p:cNvSpPr>
          <p:nvPr/>
        </p:nvSpPr>
        <p:spPr>
          <a:xfrm>
            <a:off x="1066800" y="1828800"/>
            <a:ext cx="6324600" cy="3048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following criteria pertains to the PE Tool password:</a:t>
            </a:r>
          </a:p>
          <a:p>
            <a:r>
              <a:rPr lang="en-US" sz="1800" dirty="0" smtClean="0"/>
              <a:t>It needs to be changed every 60 days.  </a:t>
            </a:r>
          </a:p>
          <a:p>
            <a:r>
              <a:rPr lang="en-US" sz="1800" dirty="0" smtClean="0"/>
              <a:t>If the password isn’t changed within 60 days, it will expire and lock the QE staff out of the PE Tool.  </a:t>
            </a:r>
          </a:p>
          <a:p>
            <a:r>
              <a:rPr lang="en-US" sz="1800" dirty="0"/>
              <a:t> </a:t>
            </a:r>
            <a:r>
              <a:rPr lang="en-US" sz="1800" dirty="0" smtClean="0"/>
              <a:t>A message will display 15 days before the password expires.  </a:t>
            </a:r>
          </a:p>
          <a:p>
            <a:r>
              <a:rPr lang="en-US" sz="1800" dirty="0" smtClean="0"/>
              <a:t>Contact Tech Support if your password has expired so it can be reset.  </a:t>
            </a:r>
            <a:endParaRPr lang="en-US" sz="1800" dirty="0"/>
          </a:p>
          <a:p>
            <a:pPr marL="0" indent="0">
              <a:buNone/>
            </a:pPr>
            <a:endParaRPr lang="en-US" sz="2400" dirty="0" smtClean="0"/>
          </a:p>
          <a:p>
            <a:pPr marL="0" indent="0">
              <a:buNone/>
            </a:pPr>
            <a:endParaRPr lang="en-US" sz="2400" dirty="0"/>
          </a:p>
        </p:txBody>
      </p:sp>
    </p:spTree>
    <p:extLst>
      <p:ext uri="{BB962C8B-B14F-4D97-AF65-F5344CB8AC3E}">
        <p14:creationId xmlns:p14="http://schemas.microsoft.com/office/powerpoint/2010/main" val="3587898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Login Page &gt; Password Criteria</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19</a:t>
            </a:fld>
            <a:endParaRPr lang="en-US"/>
          </a:p>
        </p:txBody>
      </p:sp>
      <p:sp>
        <p:nvSpPr>
          <p:cNvPr id="6" name="Content Placeholder 7"/>
          <p:cNvSpPr txBox="1">
            <a:spLocks/>
          </p:cNvSpPr>
          <p:nvPr/>
        </p:nvSpPr>
        <p:spPr>
          <a:xfrm>
            <a:off x="1981200" y="1762665"/>
            <a:ext cx="5105400" cy="4038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Passwords to the PE Tool must:</a:t>
            </a:r>
          </a:p>
          <a:p>
            <a:r>
              <a:rPr lang="en-US" sz="1800" dirty="0" smtClean="0"/>
              <a:t>Be at least 8 characters long</a:t>
            </a:r>
          </a:p>
          <a:p>
            <a:r>
              <a:rPr lang="en-US" sz="1800" dirty="0" smtClean="0"/>
              <a:t>Contain 3 out of 4 of the following:</a:t>
            </a:r>
          </a:p>
          <a:p>
            <a:pPr lvl="1"/>
            <a:r>
              <a:rPr lang="en-US" sz="1800" dirty="0" smtClean="0"/>
              <a:t>Upper Case</a:t>
            </a:r>
          </a:p>
          <a:p>
            <a:pPr lvl="1"/>
            <a:r>
              <a:rPr lang="en-US" sz="1800" dirty="0" smtClean="0"/>
              <a:t>Lower Case</a:t>
            </a:r>
          </a:p>
          <a:p>
            <a:pPr lvl="1"/>
            <a:r>
              <a:rPr lang="en-US" sz="1800" dirty="0" smtClean="0"/>
              <a:t>Numerals</a:t>
            </a:r>
          </a:p>
          <a:p>
            <a:pPr lvl="1"/>
            <a:r>
              <a:rPr lang="en-US" sz="1800" dirty="0" smtClean="0"/>
              <a:t>Special Characters</a:t>
            </a:r>
          </a:p>
          <a:p>
            <a:r>
              <a:rPr lang="en-US" sz="1800" dirty="0" smtClean="0"/>
              <a:t>Differ from the previous 6 passwords</a:t>
            </a:r>
          </a:p>
          <a:p>
            <a:r>
              <a:rPr lang="en-US" sz="1800" dirty="0" smtClean="0"/>
              <a:t>Differ from your User Name</a:t>
            </a:r>
          </a:p>
          <a:p>
            <a:pPr marL="0" indent="0">
              <a:buNone/>
            </a:pPr>
            <a:endParaRPr lang="en-US" sz="2400" dirty="0"/>
          </a:p>
        </p:txBody>
      </p:sp>
    </p:spTree>
    <p:extLst>
      <p:ext uri="{BB962C8B-B14F-4D97-AF65-F5344CB8AC3E}">
        <p14:creationId xmlns:p14="http://schemas.microsoft.com/office/powerpoint/2010/main" val="385750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Presumptive Eligibility Tool ILT: Adult</a:t>
            </a:r>
            <a:endParaRPr lang="en-US" dirty="0"/>
          </a:p>
        </p:txBody>
      </p:sp>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Introduction</a:t>
            </a:r>
            <a:endParaRPr lang="en-US" dirty="0"/>
          </a:p>
        </p:txBody>
      </p:sp>
      <p:sp>
        <p:nvSpPr>
          <p:cNvPr id="8" name="Content Placeholder 7"/>
          <p:cNvSpPr>
            <a:spLocks noGrp="1"/>
          </p:cNvSpPr>
          <p:nvPr>
            <p:ph idx="1"/>
          </p:nvPr>
        </p:nvSpPr>
        <p:spPr>
          <a:xfrm>
            <a:off x="1295400" y="1905000"/>
            <a:ext cx="4800600" cy="3810000"/>
          </a:xfrm>
          <a:solidFill>
            <a:schemeClr val="bg1"/>
          </a:solidFill>
        </p:spPr>
        <p:txBody>
          <a:bodyPr>
            <a:normAutofit/>
          </a:bodyPr>
          <a:lstStyle/>
          <a:p>
            <a:pPr marL="0" indent="0">
              <a:buNone/>
            </a:pPr>
            <a:r>
              <a:rPr lang="en-US" sz="1800" dirty="0" smtClean="0"/>
              <a:t>In this course you will learn about the:</a:t>
            </a:r>
          </a:p>
          <a:p>
            <a:r>
              <a:rPr lang="en-US" sz="1800" dirty="0" smtClean="0"/>
              <a:t>Goals of Presumptive Eligibility</a:t>
            </a:r>
          </a:p>
          <a:p>
            <a:r>
              <a:rPr lang="en-US" sz="1800" dirty="0" smtClean="0"/>
              <a:t>Basics of the PE Tool</a:t>
            </a:r>
          </a:p>
          <a:p>
            <a:r>
              <a:rPr lang="en-US" sz="1800" dirty="0" smtClean="0"/>
              <a:t>PE for Adults</a:t>
            </a:r>
          </a:p>
          <a:p>
            <a:r>
              <a:rPr lang="en-US" sz="1800" dirty="0" smtClean="0"/>
              <a:t>Medical Consumer Self-Service Portal</a:t>
            </a:r>
          </a:p>
          <a:p>
            <a:r>
              <a:rPr lang="en-US" sz="1800" dirty="0" smtClean="0"/>
              <a:t>Various Administrative Features in the Tool</a:t>
            </a:r>
          </a:p>
          <a:p>
            <a:pPr>
              <a:buNone/>
            </a:pPr>
            <a:endParaRPr lang="en-US" dirty="0" smtClean="0"/>
          </a:p>
        </p:txBody>
      </p:sp>
      <p:sp>
        <p:nvSpPr>
          <p:cNvPr id="9" name="Slide Number Placeholder 8"/>
          <p:cNvSpPr>
            <a:spLocks noGrp="1"/>
          </p:cNvSpPr>
          <p:nvPr>
            <p:ph type="sldNum" sz="quarter" idx="12"/>
          </p:nvPr>
        </p:nvSpPr>
        <p:spPr/>
        <p:txBody>
          <a:bodyPr/>
          <a:lstStyle/>
          <a:p>
            <a:fld id="{908B7E1D-52E2-4F04-9DFE-B1650792F521}" type="slidenum">
              <a:rPr lang="en-US" smtClean="0"/>
              <a:pPr/>
              <a:t>2</a:t>
            </a:fld>
            <a:endParaRPr lang="en-US"/>
          </a:p>
        </p:txBody>
      </p:sp>
    </p:spTree>
    <p:extLst>
      <p:ext uri="{BB962C8B-B14F-4D97-AF65-F5344CB8AC3E}">
        <p14:creationId xmlns:p14="http://schemas.microsoft.com/office/powerpoint/2010/main" val="4128503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Login Page &gt; Tech Support</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20</a:t>
            </a:fld>
            <a:endParaRPr lang="en-US"/>
          </a:p>
        </p:txBody>
      </p:sp>
      <p:sp>
        <p:nvSpPr>
          <p:cNvPr id="6" name="Content Placeholder 7"/>
          <p:cNvSpPr txBox="1">
            <a:spLocks/>
          </p:cNvSpPr>
          <p:nvPr/>
        </p:nvSpPr>
        <p:spPr>
          <a:xfrm>
            <a:off x="613340" y="1371600"/>
            <a:ext cx="7540083" cy="1066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Tech Support phone number is the final field on the Login page to review. QE Staff need to call this number when they have technical issues, password problems, or questions regarding the PE Tool.  </a:t>
            </a:r>
          </a:p>
          <a:p>
            <a:pPr marL="0" indent="0">
              <a:buNone/>
            </a:pPr>
            <a:endParaRPr lang="en-US" sz="2400" dirty="0"/>
          </a:p>
          <a:p>
            <a:pPr marL="0" indent="0">
              <a:buNone/>
            </a:pPr>
            <a:endParaRPr lang="en-US" sz="2400" dirty="0"/>
          </a:p>
          <a:p>
            <a:pPr marL="0" indent="0">
              <a:buNone/>
            </a:pPr>
            <a:endParaRPr lang="en-US" sz="2400" dirty="0" smtClean="0"/>
          </a:p>
          <a:p>
            <a:pPr marL="0" indent="0">
              <a:buNone/>
            </a:pPr>
            <a:endParaRPr lang="en-US" sz="2400" dirty="0"/>
          </a:p>
        </p:txBody>
      </p:sp>
      <p:grpSp>
        <p:nvGrpSpPr>
          <p:cNvPr id="8" name="Group 7"/>
          <p:cNvGrpSpPr/>
          <p:nvPr/>
        </p:nvGrpSpPr>
        <p:grpSpPr>
          <a:xfrm>
            <a:off x="1600200" y="3200400"/>
            <a:ext cx="5303520" cy="2499076"/>
            <a:chOff x="1600200" y="3200400"/>
            <a:chExt cx="5303520" cy="2499076"/>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00400"/>
              <a:ext cx="5303520" cy="24990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5029200" y="3276600"/>
              <a:ext cx="990600" cy="533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50508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Overview Page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21</a:t>
            </a:fld>
            <a:endParaRPr lang="en-US"/>
          </a:p>
        </p:txBody>
      </p:sp>
      <p:sp>
        <p:nvSpPr>
          <p:cNvPr id="6" name="Content Placeholder 7"/>
          <p:cNvSpPr txBox="1">
            <a:spLocks/>
          </p:cNvSpPr>
          <p:nvPr/>
        </p:nvSpPr>
        <p:spPr>
          <a:xfrm>
            <a:off x="276046" y="1219200"/>
            <a:ext cx="2743200" cy="4572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After logging into the PE Tool, the PE Overview page is displayed. This page provides: </a:t>
            </a:r>
          </a:p>
          <a:p>
            <a:r>
              <a:rPr lang="en-US" sz="1800" dirty="0" smtClean="0"/>
              <a:t>Definitions of the PE programs</a:t>
            </a:r>
          </a:p>
          <a:p>
            <a:r>
              <a:rPr lang="en-US" sz="1800" dirty="0" smtClean="0"/>
              <a:t>General Rules of the PE Tool</a:t>
            </a:r>
          </a:p>
          <a:p>
            <a:r>
              <a:rPr lang="en-US" sz="1800" dirty="0" smtClean="0"/>
              <a:t>Instructions on how to complete each of the PE Tools </a:t>
            </a:r>
          </a:p>
          <a:p>
            <a:endParaRPr lang="en-US" sz="1800" dirty="0"/>
          </a:p>
          <a:p>
            <a:pPr marL="0" indent="0">
              <a:buNone/>
            </a:pPr>
            <a:r>
              <a:rPr lang="en-US" sz="1800" dirty="0" smtClean="0"/>
              <a:t>We’ll review the General Rules of the PE Tools next. </a:t>
            </a:r>
          </a:p>
          <a:p>
            <a:pPr marL="0" indent="0">
              <a:buNone/>
            </a:pPr>
            <a:endParaRPr lang="en-US" sz="2000"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b="60681"/>
          <a:stretch/>
        </p:blipFill>
        <p:spPr bwMode="auto">
          <a:xfrm>
            <a:off x="3276600" y="1726882"/>
            <a:ext cx="5561356" cy="39319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30622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PE Overview &gt; General Rules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22</a:t>
            </a:fld>
            <a:endParaRPr lang="en-US"/>
          </a:p>
        </p:txBody>
      </p:sp>
      <p:graphicFrame>
        <p:nvGraphicFramePr>
          <p:cNvPr id="2" name="Diagram 1"/>
          <p:cNvGraphicFramePr/>
          <p:nvPr>
            <p:extLst>
              <p:ext uri="{D42A27DB-BD31-4B8C-83A1-F6EECF244321}">
                <p14:modId xmlns:p14="http://schemas.microsoft.com/office/powerpoint/2010/main" val="3495107718"/>
              </p:ext>
            </p:extLst>
          </p:nvPr>
        </p:nvGraphicFramePr>
        <p:xfrm>
          <a:off x="228600" y="1143000"/>
          <a:ext cx="8686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1978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PE Overview &gt; General Rules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23</a:t>
            </a:fld>
            <a:endParaRPr lang="en-US"/>
          </a:p>
        </p:txBody>
      </p:sp>
      <p:graphicFrame>
        <p:nvGraphicFramePr>
          <p:cNvPr id="2" name="Diagram 1"/>
          <p:cNvGraphicFramePr/>
          <p:nvPr>
            <p:extLst>
              <p:ext uri="{D42A27DB-BD31-4B8C-83A1-F6EECF244321}">
                <p14:modId xmlns:p14="http://schemas.microsoft.com/office/powerpoint/2010/main" val="2425364929"/>
              </p:ext>
            </p:extLst>
          </p:nvPr>
        </p:nvGraphicFramePr>
        <p:xfrm>
          <a:off x="533400" y="1524000"/>
          <a:ext cx="8001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8211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Primary Applicant Defined</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24</a:t>
            </a:fld>
            <a:endParaRPr lang="en-US"/>
          </a:p>
        </p:txBody>
      </p:sp>
      <p:sp>
        <p:nvSpPr>
          <p:cNvPr id="6" name="Content Placeholder 7"/>
          <p:cNvSpPr txBox="1">
            <a:spLocks/>
          </p:cNvSpPr>
          <p:nvPr/>
        </p:nvSpPr>
        <p:spPr>
          <a:xfrm>
            <a:off x="628087" y="1752600"/>
            <a:ext cx="7540083" cy="3352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Primary Applicant Information is the first page for all of the PE Tools.  This page is used to gather information regarding the person, parent, or caretaker who is the head of the household. The Primary Applicant may be applying for themselves and/or on behalf of others in their household. As stated earlier, the Primary Applicant is the same when multiple PE Tools are needed for a single household.   </a:t>
            </a:r>
          </a:p>
          <a:p>
            <a:pPr marL="0" indent="0">
              <a:buNone/>
            </a:pPr>
            <a:endParaRPr lang="en-US" sz="1800" dirty="0"/>
          </a:p>
          <a:p>
            <a:pPr marL="0" indent="0">
              <a:buNone/>
            </a:pPr>
            <a:r>
              <a:rPr lang="en-US" sz="1800" dirty="0" smtClean="0"/>
              <a:t>Primary Applicants are:</a:t>
            </a:r>
          </a:p>
          <a:p>
            <a:r>
              <a:rPr lang="en-US" sz="1800" dirty="0" smtClean="0"/>
              <a:t>Adults</a:t>
            </a:r>
          </a:p>
          <a:p>
            <a:r>
              <a:rPr lang="en-US" sz="1800" dirty="0" smtClean="0"/>
              <a:t>Legally Emancipated Minors</a:t>
            </a:r>
          </a:p>
          <a:p>
            <a:pPr marL="0" indent="0">
              <a:buNone/>
            </a:pPr>
            <a:endParaRPr lang="en-US" sz="2000" dirty="0"/>
          </a:p>
        </p:txBody>
      </p:sp>
    </p:spTree>
    <p:extLst>
      <p:ext uri="{BB962C8B-B14F-4D97-AF65-F5344CB8AC3E}">
        <p14:creationId xmlns:p14="http://schemas.microsoft.com/office/powerpoint/2010/main" val="35534029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Primary Applicant Information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25</a:t>
            </a:fld>
            <a:endParaRPr lang="en-US"/>
          </a:p>
        </p:txBody>
      </p:sp>
      <p:sp>
        <p:nvSpPr>
          <p:cNvPr id="8" name="Rounded Rectangle 7"/>
          <p:cNvSpPr/>
          <p:nvPr/>
        </p:nvSpPr>
        <p:spPr>
          <a:xfrm>
            <a:off x="6781800" y="2385204"/>
            <a:ext cx="1981200" cy="2612366"/>
          </a:xfrm>
          <a:prstGeom prst="roundRect">
            <a:avLst/>
          </a:prstGeom>
          <a:solidFill>
            <a:srgbClr val="002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following information is needed for the Primary Applicant Information page: </a:t>
            </a:r>
          </a:p>
          <a:p>
            <a:pPr marL="171450" indent="-171450">
              <a:buFont typeface="Arial" panose="020B0604020202020204" pitchFamily="34" charset="0"/>
              <a:buChar char="•"/>
            </a:pPr>
            <a:r>
              <a:rPr lang="en-US" sz="1200" dirty="0" smtClean="0">
                <a:solidFill>
                  <a:schemeClr val="bg1"/>
                </a:solidFill>
              </a:rPr>
              <a:t>First and Last Name  </a:t>
            </a:r>
          </a:p>
          <a:p>
            <a:pPr marL="171450" indent="-171450">
              <a:buFont typeface="Arial" panose="020B0604020202020204" pitchFamily="34" charset="0"/>
              <a:buChar char="•"/>
            </a:pPr>
            <a:r>
              <a:rPr lang="en-US" sz="1200" dirty="0" smtClean="0">
                <a:solidFill>
                  <a:schemeClr val="bg1"/>
                </a:solidFill>
              </a:rPr>
              <a:t>Date of Birth</a:t>
            </a:r>
          </a:p>
          <a:p>
            <a:pPr marL="171450" indent="-171450">
              <a:buFont typeface="Arial" panose="020B0604020202020204" pitchFamily="34" charset="0"/>
              <a:buChar char="•"/>
            </a:pPr>
            <a:r>
              <a:rPr lang="en-US" sz="1200" dirty="0" smtClean="0">
                <a:solidFill>
                  <a:schemeClr val="bg1"/>
                </a:solidFill>
              </a:rPr>
              <a:t>Gender</a:t>
            </a:r>
          </a:p>
          <a:p>
            <a:pPr marL="171450" indent="-171450">
              <a:buFont typeface="Arial" panose="020B0604020202020204" pitchFamily="34" charset="0"/>
              <a:buChar char="•"/>
            </a:pPr>
            <a:r>
              <a:rPr lang="en-US" sz="1200" dirty="0" smtClean="0">
                <a:solidFill>
                  <a:schemeClr val="bg1"/>
                </a:solidFill>
              </a:rPr>
              <a:t>Address</a:t>
            </a:r>
          </a:p>
          <a:p>
            <a:pPr marL="171450" indent="-171450">
              <a:buFont typeface="Arial" panose="020B0604020202020204" pitchFamily="34" charset="0"/>
              <a:buChar char="•"/>
            </a:pPr>
            <a:r>
              <a:rPr lang="en-US" sz="1200" dirty="0" smtClean="0">
                <a:solidFill>
                  <a:schemeClr val="bg1"/>
                </a:solidFill>
              </a:rPr>
              <a:t>Applying for Self</a:t>
            </a:r>
          </a:p>
          <a:p>
            <a:pPr marL="171450" indent="-171450">
              <a:buFont typeface="Arial" panose="020B0604020202020204" pitchFamily="34" charset="0"/>
              <a:buChar char="•"/>
            </a:pPr>
            <a:endParaRPr lang="en-US" sz="1200" dirty="0">
              <a:solidFill>
                <a:schemeClr val="bg1"/>
              </a:solidFill>
            </a:endParaRPr>
          </a:p>
          <a:p>
            <a:r>
              <a:rPr lang="en-US" sz="1200" dirty="0" smtClean="0">
                <a:solidFill>
                  <a:schemeClr val="bg1"/>
                </a:solidFill>
              </a:rPr>
              <a:t>Providing a Social Security Number is optional. </a:t>
            </a:r>
            <a:endParaRPr lang="en-US" sz="1200" dirty="0">
              <a:solidFill>
                <a:schemeClr val="bg1"/>
              </a:solidFill>
            </a:endParaRPr>
          </a:p>
        </p:txBody>
      </p:sp>
      <p:grpSp>
        <p:nvGrpSpPr>
          <p:cNvPr id="6" name="Group 5"/>
          <p:cNvGrpSpPr/>
          <p:nvPr/>
        </p:nvGrpSpPr>
        <p:grpSpPr>
          <a:xfrm>
            <a:off x="593785" y="1600200"/>
            <a:ext cx="5921315" cy="4330784"/>
            <a:chOff x="593785" y="1600200"/>
            <a:chExt cx="5921315" cy="4330784"/>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 y="1600200"/>
              <a:ext cx="5852160" cy="43307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593785" y="2050211"/>
              <a:ext cx="1752600" cy="783566"/>
            </a:xfrm>
            <a:prstGeom prst="roundRect">
              <a:avLst/>
            </a:prstGeom>
            <a:solidFill>
              <a:srgbClr val="F1AD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QE Staff and QE auto-populate based on the user’s login information. </a:t>
              </a:r>
              <a:endParaRPr lang="en-US" sz="1200" dirty="0">
                <a:solidFill>
                  <a:schemeClr val="bg1"/>
                </a:solidFill>
              </a:endParaRPr>
            </a:p>
          </p:txBody>
        </p:sp>
        <p:sp>
          <p:nvSpPr>
            <p:cNvPr id="7" name="Rounded Rectangle 6"/>
            <p:cNvSpPr/>
            <p:nvPr/>
          </p:nvSpPr>
          <p:spPr>
            <a:xfrm>
              <a:off x="3589020" y="2730260"/>
              <a:ext cx="1706880" cy="457200"/>
            </a:xfrm>
            <a:prstGeom prst="roundRect">
              <a:avLst/>
            </a:prstGeom>
            <a:solidFill>
              <a:srgbClr val="002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Select the appropriate PE Determination Site. </a:t>
              </a:r>
              <a:endParaRPr lang="en-US" sz="1200" dirty="0">
                <a:solidFill>
                  <a:schemeClr val="bg1"/>
                </a:solidFill>
              </a:endParaRPr>
            </a:p>
          </p:txBody>
        </p:sp>
        <p:sp>
          <p:nvSpPr>
            <p:cNvPr id="9" name="Rounded Rectangle 8"/>
            <p:cNvSpPr/>
            <p:nvPr/>
          </p:nvSpPr>
          <p:spPr>
            <a:xfrm>
              <a:off x="3573205" y="3232192"/>
              <a:ext cx="2301240" cy="533400"/>
            </a:xfrm>
            <a:prstGeom prst="roundRect">
              <a:avLst/>
            </a:prstGeom>
            <a:solidFill>
              <a:srgbClr val="F1AD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Date of PE Application only populates after the Results have been accepted.   </a:t>
              </a:r>
              <a:endParaRPr lang="en-US" sz="1200" dirty="0">
                <a:solidFill>
                  <a:schemeClr val="bg1"/>
                </a:solidFill>
              </a:endParaRPr>
            </a:p>
          </p:txBody>
        </p:sp>
      </p:grpSp>
    </p:spTree>
    <p:extLst>
      <p:ext uri="{BB962C8B-B14F-4D97-AF65-F5344CB8AC3E}">
        <p14:creationId xmlns:p14="http://schemas.microsoft.com/office/powerpoint/2010/main" val="32640023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 </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Primary Applicant Information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26</a:t>
            </a:fld>
            <a:endParaRPr lang="en-US"/>
          </a:p>
        </p:txBody>
      </p:sp>
      <p:sp>
        <p:nvSpPr>
          <p:cNvPr id="6" name="Content Placeholder 7"/>
          <p:cNvSpPr txBox="1">
            <a:spLocks/>
          </p:cNvSpPr>
          <p:nvPr/>
        </p:nvSpPr>
        <p:spPr>
          <a:xfrm>
            <a:off x="609600" y="1828800"/>
            <a:ext cx="1981200" cy="3121326"/>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Once the Primary Applicant Information page has been completed, you will need to choose which PE Tool to complete.  Our next lesson will focus on the PE Adult Tool. </a:t>
            </a:r>
          </a:p>
          <a:p>
            <a:pPr marL="0" indent="0">
              <a:buNone/>
            </a:pPr>
            <a:endParaRPr lang="en-US" sz="2000" dirty="0">
              <a:solidFill>
                <a:srgbClr val="FF0000"/>
              </a:solidFill>
            </a:endParaRPr>
          </a:p>
        </p:txBody>
      </p:sp>
      <p:grpSp>
        <p:nvGrpSpPr>
          <p:cNvPr id="8" name="Group 7"/>
          <p:cNvGrpSpPr/>
          <p:nvPr/>
        </p:nvGrpSpPr>
        <p:grpSpPr>
          <a:xfrm>
            <a:off x="3429000" y="1295400"/>
            <a:ext cx="4675517" cy="4402467"/>
            <a:chOff x="3429000" y="1295400"/>
            <a:chExt cx="4675517" cy="4402467"/>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295" t="15508" r="16299"/>
            <a:stretch/>
          </p:blipFill>
          <p:spPr bwMode="auto">
            <a:xfrm>
              <a:off x="3429000" y="1295400"/>
              <a:ext cx="4675517" cy="44024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6198077" y="5270742"/>
              <a:ext cx="533401"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3281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Presumptive Eligibility Tool ILT: Adult </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2: PE Tool Basics &gt; Summary </a:t>
            </a:r>
            <a:endParaRPr lang="en-US" sz="1600" dirty="0"/>
          </a:p>
        </p:txBody>
      </p:sp>
      <p:sp>
        <p:nvSpPr>
          <p:cNvPr id="3" name="Content Placeholder 2"/>
          <p:cNvSpPr>
            <a:spLocks noGrp="1"/>
          </p:cNvSpPr>
          <p:nvPr>
            <p:ph idx="1"/>
          </p:nvPr>
        </p:nvSpPr>
        <p:spPr>
          <a:xfrm>
            <a:off x="533400" y="1524000"/>
            <a:ext cx="5410200" cy="4419600"/>
          </a:xfrm>
        </p:spPr>
        <p:txBody>
          <a:bodyPr>
            <a:normAutofit/>
          </a:bodyPr>
          <a:lstStyle/>
          <a:p>
            <a:pPr marL="0" indent="0">
              <a:buNone/>
            </a:pPr>
            <a:r>
              <a:rPr lang="en-US" sz="1800" dirty="0" smtClean="0"/>
              <a:t>That completes Lesson 2.  In this lesson, we reviewed the following pages in the PE Tool: </a:t>
            </a:r>
          </a:p>
          <a:p>
            <a:pPr marL="0" indent="0">
              <a:buNone/>
            </a:pPr>
            <a:endParaRPr lang="en-US" sz="1800" dirty="0" smtClean="0"/>
          </a:p>
          <a:p>
            <a:pPr lvl="1">
              <a:buFont typeface="Arial" pitchFamily="34" charset="0"/>
              <a:buChar char="•"/>
            </a:pPr>
            <a:r>
              <a:rPr lang="en-US" sz="1800" dirty="0" smtClean="0"/>
              <a:t>Login </a:t>
            </a:r>
          </a:p>
          <a:p>
            <a:pPr lvl="1">
              <a:buFont typeface="Arial" pitchFamily="34" charset="0"/>
              <a:buChar char="•"/>
            </a:pPr>
            <a:r>
              <a:rPr lang="en-US" sz="1800" dirty="0" smtClean="0"/>
              <a:t>Overview</a:t>
            </a:r>
          </a:p>
          <a:p>
            <a:pPr lvl="1">
              <a:buFont typeface="Arial" pitchFamily="34" charset="0"/>
              <a:buChar char="•"/>
            </a:pPr>
            <a:r>
              <a:rPr lang="en-US" sz="1800" dirty="0" smtClean="0"/>
              <a:t>General Rules</a:t>
            </a:r>
          </a:p>
          <a:p>
            <a:pPr lvl="1">
              <a:buFont typeface="Arial" pitchFamily="34" charset="0"/>
              <a:buChar char="•"/>
            </a:pPr>
            <a:r>
              <a:rPr lang="en-US" sz="1800" dirty="0" smtClean="0"/>
              <a:t>Primary Applicant Information</a:t>
            </a:r>
          </a:p>
          <a:p>
            <a:pPr marL="457200" lvl="1" indent="0">
              <a:buNone/>
            </a:pPr>
            <a:endParaRPr lang="en-US" sz="1800" dirty="0"/>
          </a:p>
          <a:p>
            <a:pPr marL="0" indent="0">
              <a:buNone/>
            </a:pPr>
            <a:r>
              <a:rPr lang="en-US" sz="1800" dirty="0" smtClean="0"/>
              <a:t>The PE Adult Tool will be discussed in the next lesson.  </a:t>
            </a:r>
          </a:p>
        </p:txBody>
      </p:sp>
      <p:sp>
        <p:nvSpPr>
          <p:cNvPr id="4" name="Slide Number Placeholder 3"/>
          <p:cNvSpPr>
            <a:spLocks noGrp="1"/>
          </p:cNvSpPr>
          <p:nvPr>
            <p:ph type="sldNum" sz="quarter" idx="12"/>
          </p:nvPr>
        </p:nvSpPr>
        <p:spPr/>
        <p:txBody>
          <a:bodyPr/>
          <a:lstStyle/>
          <a:p>
            <a:fld id="{908B7E1D-52E2-4F04-9DFE-B1650792F521}" type="slidenum">
              <a:rPr lang="en-US" smtClean="0"/>
              <a:pPr/>
              <a:t>27</a:t>
            </a:fld>
            <a:endParaRPr lang="en-US"/>
          </a:p>
        </p:txBody>
      </p:sp>
    </p:spTree>
    <p:extLst>
      <p:ext uri="{BB962C8B-B14F-4D97-AF65-F5344CB8AC3E}">
        <p14:creationId xmlns:p14="http://schemas.microsoft.com/office/powerpoint/2010/main" val="229447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Presumptive Eligibility Tool ILT: Adult </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914400" y="1752601"/>
            <a:ext cx="6858000" cy="2819400"/>
          </a:xfrm>
        </p:spPr>
        <p:txBody>
          <a:bodyPr>
            <a:normAutofit/>
          </a:bodyPr>
          <a:lstStyle/>
          <a:p>
            <a:r>
              <a:rPr lang="en-US" sz="2400" dirty="0" smtClean="0"/>
              <a:t>Lesson 1:  Overview</a:t>
            </a:r>
          </a:p>
          <a:p>
            <a:r>
              <a:rPr lang="en-US" sz="2400" dirty="0" smtClean="0"/>
              <a:t>Lesson 2:  PE Tool Basics</a:t>
            </a:r>
          </a:p>
          <a:p>
            <a:r>
              <a:rPr lang="en-US" sz="2400" b="1" dirty="0" smtClean="0"/>
              <a:t>Lesson 3: PE Adult</a:t>
            </a:r>
          </a:p>
          <a:p>
            <a:r>
              <a:rPr lang="en-US" sz="2400" dirty="0" smtClean="0"/>
              <a:t>Lesson 4:  MCCSP</a:t>
            </a:r>
          </a:p>
          <a:p>
            <a:r>
              <a:rPr lang="en-US" sz="2400" dirty="0" smtClean="0"/>
              <a:t>Lesson 5:  Administrative Features</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28</a:t>
            </a:fld>
            <a:endParaRPr lang="en-US" dirty="0"/>
          </a:p>
        </p:txBody>
      </p:sp>
    </p:spTree>
    <p:extLst>
      <p:ext uri="{BB962C8B-B14F-4D97-AF65-F5344CB8AC3E}">
        <p14:creationId xmlns:p14="http://schemas.microsoft.com/office/powerpoint/2010/main" val="9868148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 </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Adult &gt; PE Adult Tool Screen Flow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29</a:t>
            </a:fld>
            <a:endParaRPr lang="en-US"/>
          </a:p>
        </p:txBody>
      </p:sp>
      <p:sp>
        <p:nvSpPr>
          <p:cNvPr id="6" name="Content Placeholder 7"/>
          <p:cNvSpPr txBox="1">
            <a:spLocks/>
          </p:cNvSpPr>
          <p:nvPr/>
        </p:nvSpPr>
        <p:spPr>
          <a:xfrm>
            <a:off x="605082" y="1333500"/>
            <a:ext cx="7540083" cy="7239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Clicking the PE – Adult button on the Primary Applicant Information page initiates the PE Adult Tool.  Below is the screen flow of the PE Adult Tool.  </a:t>
            </a:r>
          </a:p>
          <a:p>
            <a:pPr marL="0" indent="0">
              <a:buNone/>
            </a:pPr>
            <a:endParaRPr lang="en-US" sz="2000" dirty="0">
              <a:solidFill>
                <a:srgbClr val="FF0000"/>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70340"/>
            <a:ext cx="5943600" cy="4114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7845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Presumptive Eligibility Tool ILT: Adult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762000" y="1752600"/>
            <a:ext cx="6477000" cy="3429001"/>
          </a:xfrm>
        </p:spPr>
        <p:txBody>
          <a:bodyPr>
            <a:normAutofit/>
          </a:bodyPr>
          <a:lstStyle/>
          <a:p>
            <a:r>
              <a:rPr lang="en-US" sz="2400" b="1" dirty="0" smtClean="0"/>
              <a:t>Lesson 1: Overview</a:t>
            </a:r>
          </a:p>
          <a:p>
            <a:r>
              <a:rPr lang="en-US" sz="2400" dirty="0" smtClean="0"/>
              <a:t>Lesson 2:  PE Tool Basics</a:t>
            </a:r>
          </a:p>
          <a:p>
            <a:r>
              <a:rPr lang="en-US" sz="2400" dirty="0" smtClean="0"/>
              <a:t>Lesson 3:  PE Adult</a:t>
            </a:r>
          </a:p>
          <a:p>
            <a:r>
              <a:rPr lang="en-US" sz="2400" dirty="0" smtClean="0"/>
              <a:t>Lesson 4:  MCSSP</a:t>
            </a:r>
          </a:p>
          <a:p>
            <a:r>
              <a:rPr lang="en-US" sz="2400" dirty="0" smtClean="0"/>
              <a:t>Lesson 5:  Administrative Features</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3</a:t>
            </a:fld>
            <a:endParaRPr lang="en-US" dirty="0"/>
          </a:p>
        </p:txBody>
      </p:sp>
    </p:spTree>
    <p:extLst>
      <p:ext uri="{BB962C8B-B14F-4D97-AF65-F5344CB8AC3E}">
        <p14:creationId xmlns:p14="http://schemas.microsoft.com/office/powerpoint/2010/main" val="22723269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827362"/>
            <a:ext cx="4411286" cy="43891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Consumer Information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30</a:t>
            </a:fld>
            <a:endParaRPr lang="en-US"/>
          </a:p>
        </p:txBody>
      </p:sp>
      <p:sp>
        <p:nvSpPr>
          <p:cNvPr id="6" name="Content Placeholder 7"/>
          <p:cNvSpPr txBox="1">
            <a:spLocks/>
          </p:cNvSpPr>
          <p:nvPr/>
        </p:nvSpPr>
        <p:spPr>
          <a:xfrm>
            <a:off x="148087" y="1104181"/>
            <a:ext cx="8839200" cy="665399"/>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After clicking the PE – Adult button on the Primary Applicant Information page, the Consumer Information page displays.  </a:t>
            </a:r>
          </a:p>
          <a:p>
            <a:pPr marL="0" indent="0">
              <a:buNone/>
            </a:pPr>
            <a:endParaRPr lang="en-US" sz="2000" dirty="0" smtClean="0">
              <a:solidFill>
                <a:srgbClr val="FF0000"/>
              </a:solidFill>
            </a:endParaRPr>
          </a:p>
          <a:p>
            <a:pPr marL="0" indent="0">
              <a:buNone/>
            </a:pPr>
            <a:endParaRPr lang="en-US" sz="2000" dirty="0">
              <a:solidFill>
                <a:srgbClr val="FF0000"/>
              </a:solidFill>
            </a:endParaRPr>
          </a:p>
        </p:txBody>
      </p:sp>
      <p:sp>
        <p:nvSpPr>
          <p:cNvPr id="8" name="Rounded Rectangle 7"/>
          <p:cNvSpPr/>
          <p:nvPr/>
        </p:nvSpPr>
        <p:spPr>
          <a:xfrm>
            <a:off x="6123317" y="2092625"/>
            <a:ext cx="1905000" cy="664234"/>
          </a:xfrm>
          <a:prstGeom prst="roundRect">
            <a:avLst/>
          </a:prstGeom>
          <a:solidFill>
            <a:srgbClr val="F1AD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PE Determination Site auto-populates from the Primary Applicant page.  </a:t>
            </a:r>
            <a:endParaRPr lang="en-US" sz="1200" dirty="0">
              <a:solidFill>
                <a:schemeClr val="bg1"/>
              </a:solidFill>
            </a:endParaRPr>
          </a:p>
        </p:txBody>
      </p:sp>
      <p:sp>
        <p:nvSpPr>
          <p:cNvPr id="9" name="Rounded Rectangle 8"/>
          <p:cNvSpPr/>
          <p:nvPr/>
        </p:nvSpPr>
        <p:spPr>
          <a:xfrm>
            <a:off x="6301046" y="2895600"/>
            <a:ext cx="2301240" cy="533400"/>
          </a:xfrm>
          <a:prstGeom prst="roundRect">
            <a:avLst/>
          </a:prstGeom>
          <a:solidFill>
            <a:srgbClr val="F1AD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Date of PE Application only populates after the Results have been accepted.   </a:t>
            </a:r>
            <a:endParaRPr lang="en-US" sz="1200" dirty="0">
              <a:solidFill>
                <a:schemeClr val="bg1"/>
              </a:solidFill>
            </a:endParaRPr>
          </a:p>
        </p:txBody>
      </p:sp>
      <p:sp>
        <p:nvSpPr>
          <p:cNvPr id="10" name="Rounded Rectangle 9"/>
          <p:cNvSpPr/>
          <p:nvPr/>
        </p:nvSpPr>
        <p:spPr>
          <a:xfrm>
            <a:off x="1447800" y="3906056"/>
            <a:ext cx="2518194" cy="2310426"/>
          </a:xfrm>
          <a:prstGeom prst="roundRect">
            <a:avLst/>
          </a:prstGeom>
          <a:solidFill>
            <a:srgbClr val="002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consumer must answer the questions listed below:</a:t>
            </a:r>
          </a:p>
          <a:p>
            <a:pPr marL="171450" indent="-171450">
              <a:buFont typeface="Arial" panose="020B0604020202020204" pitchFamily="34" charset="0"/>
              <a:buChar char="•"/>
            </a:pPr>
            <a:r>
              <a:rPr lang="en-US" sz="1200" dirty="0" smtClean="0">
                <a:solidFill>
                  <a:schemeClr val="bg1"/>
                </a:solidFill>
              </a:rPr>
              <a:t>Parent/Caretaker of child under 19</a:t>
            </a:r>
          </a:p>
          <a:p>
            <a:pPr marL="171450" indent="-171450">
              <a:buFont typeface="Arial" panose="020B0604020202020204" pitchFamily="34" charset="0"/>
              <a:buChar char="•"/>
            </a:pPr>
            <a:r>
              <a:rPr lang="en-US" sz="1200" dirty="0" smtClean="0">
                <a:solidFill>
                  <a:schemeClr val="bg1"/>
                </a:solidFill>
              </a:rPr>
              <a:t>Living with a Parent/Caretaker Spouse of child under 19</a:t>
            </a:r>
          </a:p>
          <a:p>
            <a:pPr marL="171450" indent="-171450">
              <a:buFont typeface="Arial" panose="020B0604020202020204" pitchFamily="34" charset="0"/>
              <a:buChar char="•"/>
            </a:pPr>
            <a:r>
              <a:rPr lang="en-US" sz="1200" dirty="0" smtClean="0">
                <a:solidFill>
                  <a:schemeClr val="bg1"/>
                </a:solidFill>
              </a:rPr>
              <a:t>In Kansas Foster Care on 18</a:t>
            </a:r>
            <a:r>
              <a:rPr lang="en-US" sz="1200" baseline="30000" dirty="0" smtClean="0">
                <a:solidFill>
                  <a:schemeClr val="bg1"/>
                </a:solidFill>
              </a:rPr>
              <a:t>th</a:t>
            </a:r>
            <a:r>
              <a:rPr lang="en-US" sz="1200" dirty="0" smtClean="0">
                <a:solidFill>
                  <a:schemeClr val="bg1"/>
                </a:solidFill>
              </a:rPr>
              <a:t> birthday</a:t>
            </a:r>
          </a:p>
          <a:p>
            <a:pPr marL="171450" indent="-171450">
              <a:buFont typeface="Arial" panose="020B0604020202020204" pitchFamily="34" charset="0"/>
              <a:buChar char="•"/>
            </a:pPr>
            <a:r>
              <a:rPr lang="en-US" sz="1200" dirty="0" smtClean="0">
                <a:solidFill>
                  <a:schemeClr val="bg1"/>
                </a:solidFill>
              </a:rPr>
              <a:t>Diagnosed by Early Detection Works (EDW)</a:t>
            </a:r>
          </a:p>
        </p:txBody>
      </p:sp>
      <p:sp>
        <p:nvSpPr>
          <p:cNvPr id="11" name="Rounded Rectangle 10"/>
          <p:cNvSpPr/>
          <p:nvPr/>
        </p:nvSpPr>
        <p:spPr>
          <a:xfrm>
            <a:off x="186905" y="1769580"/>
            <a:ext cx="2519991" cy="2252342"/>
          </a:xfrm>
          <a:prstGeom prst="roundRect">
            <a:avLst/>
          </a:prstGeom>
          <a:solidFill>
            <a:srgbClr val="F1AD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following information auto-populates when the Primary Applicant indicates that they are applying for coverage:</a:t>
            </a:r>
          </a:p>
          <a:p>
            <a:pPr marL="171450" indent="-171450">
              <a:buFont typeface="Arial" panose="020B0604020202020204" pitchFamily="34" charset="0"/>
              <a:buChar char="•"/>
            </a:pPr>
            <a:r>
              <a:rPr lang="en-US" sz="1200" dirty="0" smtClean="0">
                <a:solidFill>
                  <a:schemeClr val="bg1"/>
                </a:solidFill>
              </a:rPr>
              <a:t>Name</a:t>
            </a:r>
          </a:p>
          <a:p>
            <a:pPr marL="171450" indent="-171450">
              <a:buFont typeface="Arial" panose="020B0604020202020204" pitchFamily="34" charset="0"/>
              <a:buChar char="•"/>
            </a:pPr>
            <a:r>
              <a:rPr lang="en-US" sz="1200" dirty="0" smtClean="0">
                <a:solidFill>
                  <a:schemeClr val="bg1"/>
                </a:solidFill>
              </a:rPr>
              <a:t>SSN (optional) </a:t>
            </a:r>
            <a:endParaRPr lang="en-US" sz="1200" dirty="0" smtClean="0">
              <a:solidFill>
                <a:schemeClr val="bg1"/>
              </a:solidFill>
            </a:endParaRPr>
          </a:p>
          <a:p>
            <a:pPr marL="171450" indent="-171450">
              <a:buFont typeface="Arial" panose="020B0604020202020204" pitchFamily="34" charset="0"/>
              <a:buChar char="•"/>
            </a:pPr>
            <a:r>
              <a:rPr lang="en-US" sz="1200" dirty="0" smtClean="0">
                <a:solidFill>
                  <a:schemeClr val="bg1"/>
                </a:solidFill>
              </a:rPr>
              <a:t>Gender</a:t>
            </a:r>
          </a:p>
          <a:p>
            <a:pPr marL="171450" indent="-171450">
              <a:buFont typeface="Arial" panose="020B0604020202020204" pitchFamily="34" charset="0"/>
              <a:buChar char="•"/>
            </a:pPr>
            <a:r>
              <a:rPr lang="en-US" sz="1200" dirty="0" smtClean="0">
                <a:solidFill>
                  <a:schemeClr val="bg1"/>
                </a:solidFill>
              </a:rPr>
              <a:t>Address</a:t>
            </a:r>
          </a:p>
          <a:p>
            <a:pPr marL="171450" indent="-171450">
              <a:buFont typeface="Arial" panose="020B0604020202020204" pitchFamily="34" charset="0"/>
              <a:buChar char="•"/>
            </a:pPr>
            <a:r>
              <a:rPr lang="en-US" sz="1200" dirty="0" smtClean="0">
                <a:solidFill>
                  <a:schemeClr val="bg1"/>
                </a:solidFill>
              </a:rPr>
              <a:t>Phone Number</a:t>
            </a:r>
          </a:p>
          <a:p>
            <a:endParaRPr lang="en-US" sz="1200" dirty="0">
              <a:solidFill>
                <a:schemeClr val="bg1"/>
              </a:solidFill>
            </a:endParaRPr>
          </a:p>
          <a:p>
            <a:r>
              <a:rPr lang="en-US" sz="1200" dirty="0" smtClean="0">
                <a:solidFill>
                  <a:schemeClr val="bg1"/>
                </a:solidFill>
              </a:rPr>
              <a:t>The SSN may not be present as this is optional. </a:t>
            </a:r>
          </a:p>
        </p:txBody>
      </p:sp>
    </p:spTree>
    <p:extLst>
      <p:ext uri="{BB962C8B-B14F-4D97-AF65-F5344CB8AC3E}">
        <p14:creationId xmlns:p14="http://schemas.microsoft.com/office/powerpoint/2010/main" val="9002681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Consumer Information &gt; BCC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31</a:t>
            </a:fld>
            <a:endParaRPr lang="en-US"/>
          </a:p>
        </p:txBody>
      </p:sp>
      <p:sp>
        <p:nvSpPr>
          <p:cNvPr id="6" name="Content Placeholder 7"/>
          <p:cNvSpPr txBox="1">
            <a:spLocks/>
          </p:cNvSpPr>
          <p:nvPr/>
        </p:nvSpPr>
        <p:spPr>
          <a:xfrm>
            <a:off x="457200" y="1219200"/>
            <a:ext cx="8077200" cy="2020019"/>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When a consumer indicates that they have been diagnosed for breast or cervical cancer by EDW, additional questions display requesting the:</a:t>
            </a:r>
          </a:p>
          <a:p>
            <a:r>
              <a:rPr lang="en-US" sz="1800" dirty="0" smtClean="0"/>
              <a:t>EDW entity that completed the screening</a:t>
            </a:r>
          </a:p>
          <a:p>
            <a:r>
              <a:rPr lang="en-US" sz="1800" dirty="0" smtClean="0"/>
              <a:t>Date screening occurred </a:t>
            </a:r>
          </a:p>
          <a:p>
            <a:r>
              <a:rPr lang="en-US" sz="1800" dirty="0" smtClean="0"/>
              <a:t>Status of continuous treatment</a:t>
            </a:r>
          </a:p>
          <a:p>
            <a:r>
              <a:rPr lang="en-US" sz="1800" dirty="0" smtClean="0"/>
              <a:t>Presence of comprehensive health insurance</a:t>
            </a:r>
          </a:p>
        </p:txBody>
      </p:sp>
      <p:grpSp>
        <p:nvGrpSpPr>
          <p:cNvPr id="2" name="Group 1"/>
          <p:cNvGrpSpPr/>
          <p:nvPr/>
        </p:nvGrpSpPr>
        <p:grpSpPr>
          <a:xfrm>
            <a:off x="1295134" y="3352800"/>
            <a:ext cx="6545105" cy="2926080"/>
            <a:chOff x="1295134" y="3352800"/>
            <a:chExt cx="6545105" cy="2926080"/>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134" y="3352800"/>
              <a:ext cx="6545105" cy="29260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Rounded Rectangle 12"/>
            <p:cNvSpPr/>
            <p:nvPr/>
          </p:nvSpPr>
          <p:spPr>
            <a:xfrm>
              <a:off x="1524000" y="4495800"/>
              <a:ext cx="6019800" cy="1143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94762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Consumer Information &gt; Withdrawal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32</a:t>
            </a:fld>
            <a:endParaRPr lang="en-US"/>
          </a:p>
        </p:txBody>
      </p:sp>
      <p:sp>
        <p:nvSpPr>
          <p:cNvPr id="6" name="Content Placeholder 7"/>
          <p:cNvSpPr txBox="1">
            <a:spLocks/>
          </p:cNvSpPr>
          <p:nvPr/>
        </p:nvSpPr>
        <p:spPr>
          <a:xfrm>
            <a:off x="152400" y="1204823"/>
            <a:ext cx="8839200" cy="1828799"/>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At any point in the application process, a consumer can withdraw their request for coverage by using the Withdrawal button. Clicking the Withdrawal button takes the user to the Results page which indicates that the Tool will be denied due to the applicant’s voluntary withdrawal from the PE process. Clicking the Accept Results button confirms the denial for voluntary withdrawal.  Using the Back button returns staff to the Consumer Information page.     </a:t>
            </a:r>
          </a:p>
          <a:p>
            <a:pPr marL="0" indent="0">
              <a:buNone/>
            </a:pPr>
            <a:endParaRPr lang="en-US" sz="2000" dirty="0" smtClean="0">
              <a:solidFill>
                <a:srgbClr val="FF0000"/>
              </a:solidFill>
            </a:endParaRPr>
          </a:p>
          <a:p>
            <a:pPr marL="0" indent="0">
              <a:buNone/>
            </a:pPr>
            <a:endParaRPr lang="en-US" sz="2000" dirty="0">
              <a:solidFill>
                <a:srgbClr val="FF0000"/>
              </a:solidFill>
            </a:endParaRPr>
          </a:p>
        </p:txBody>
      </p:sp>
      <p:grpSp>
        <p:nvGrpSpPr>
          <p:cNvPr id="2" name="Group 1"/>
          <p:cNvGrpSpPr/>
          <p:nvPr/>
        </p:nvGrpSpPr>
        <p:grpSpPr>
          <a:xfrm>
            <a:off x="425570" y="3064965"/>
            <a:ext cx="1672353" cy="2926080"/>
            <a:chOff x="425570" y="3064965"/>
            <a:chExt cx="1672353" cy="2926080"/>
          </a:xfrm>
        </p:grpSpPr>
        <p:pic>
          <p:nvPicPr>
            <p:cNvPr id="1126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74449"/>
            <a:stretch/>
          </p:blipFill>
          <p:spPr bwMode="auto">
            <a:xfrm>
              <a:off x="425570" y="3064965"/>
              <a:ext cx="1672353" cy="29260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Rounded Rectangle 12"/>
            <p:cNvSpPr/>
            <p:nvPr/>
          </p:nvSpPr>
          <p:spPr>
            <a:xfrm>
              <a:off x="762000" y="5486400"/>
              <a:ext cx="1219200" cy="2616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2405332" y="3505200"/>
            <a:ext cx="5852160" cy="1756008"/>
            <a:chOff x="2405332" y="3505200"/>
            <a:chExt cx="5852160" cy="1756008"/>
          </a:xfrm>
        </p:grpSpPr>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5332" y="3505200"/>
              <a:ext cx="5852160" cy="17560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ounded Rectangle 8"/>
            <p:cNvSpPr/>
            <p:nvPr/>
          </p:nvSpPr>
          <p:spPr>
            <a:xfrm>
              <a:off x="4572000" y="4345824"/>
              <a:ext cx="3352800" cy="2616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705600" y="4953000"/>
              <a:ext cx="533400" cy="2616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306574" y="4955875"/>
              <a:ext cx="762000" cy="2616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05160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Additional Consumer Information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33</a:t>
            </a:fld>
            <a:endParaRPr lang="en-US"/>
          </a:p>
        </p:txBody>
      </p:sp>
      <p:sp>
        <p:nvSpPr>
          <p:cNvPr id="6" name="Content Placeholder 7"/>
          <p:cNvSpPr txBox="1">
            <a:spLocks/>
          </p:cNvSpPr>
          <p:nvPr/>
        </p:nvSpPr>
        <p:spPr>
          <a:xfrm>
            <a:off x="283953" y="1828800"/>
            <a:ext cx="2019300" cy="3429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next page displayed is Additional Consumer Information.  Questions about the consumer’s citizenship and marital status are located on this page. </a:t>
            </a:r>
          </a:p>
          <a:p>
            <a:pPr marL="0" indent="0">
              <a:buNone/>
            </a:pPr>
            <a:endParaRPr lang="en-US" sz="2000" dirty="0">
              <a:solidFill>
                <a:srgbClr val="FF0000"/>
              </a:solidFill>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514600"/>
            <a:ext cx="6251605" cy="16459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44953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Additional Consumer Info &gt; Non-Citizen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34</a:t>
            </a:fld>
            <a:endParaRPr lang="en-US"/>
          </a:p>
        </p:txBody>
      </p:sp>
      <p:grpSp>
        <p:nvGrpSpPr>
          <p:cNvPr id="2" name="Group 1"/>
          <p:cNvGrpSpPr/>
          <p:nvPr/>
        </p:nvGrpSpPr>
        <p:grpSpPr>
          <a:xfrm>
            <a:off x="1001435" y="2711571"/>
            <a:ext cx="6694766" cy="1488954"/>
            <a:chOff x="1001435" y="2711571"/>
            <a:chExt cx="6694766" cy="1488954"/>
          </a:xfrm>
        </p:grpSpPr>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8710" b="48154"/>
            <a:stretch/>
          </p:blipFill>
          <p:spPr bwMode="auto">
            <a:xfrm>
              <a:off x="1001435" y="2711571"/>
              <a:ext cx="5852160" cy="6211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8175" y="3352800"/>
              <a:ext cx="2828026" cy="8477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7" name="Content Placeholder 7"/>
          <p:cNvSpPr txBox="1">
            <a:spLocks/>
          </p:cNvSpPr>
          <p:nvPr/>
        </p:nvSpPr>
        <p:spPr>
          <a:xfrm>
            <a:off x="304800" y="1524000"/>
            <a:ext cx="8534400" cy="990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If the consumer is not a U.S. Citizen and answers Yes for the </a:t>
            </a:r>
            <a:r>
              <a:rPr lang="en-US" sz="1800" i="1" dirty="0"/>
              <a:t>Is this person a Documented Non-Citizen</a:t>
            </a:r>
            <a:r>
              <a:rPr lang="en-US" sz="1800" dirty="0"/>
              <a:t> question, a dropdown will display to select the type of documented non-citizen.    </a:t>
            </a:r>
          </a:p>
          <a:p>
            <a:pPr marL="0" indent="0">
              <a:buNone/>
            </a:pPr>
            <a:endParaRPr lang="en-US" sz="2000" dirty="0">
              <a:solidFill>
                <a:srgbClr val="FF0000"/>
              </a:solidFill>
            </a:endParaRPr>
          </a:p>
        </p:txBody>
      </p:sp>
    </p:spTree>
    <p:extLst>
      <p:ext uri="{BB962C8B-B14F-4D97-AF65-F5344CB8AC3E}">
        <p14:creationId xmlns:p14="http://schemas.microsoft.com/office/powerpoint/2010/main" val="1918039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467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Additional Consumer Information &gt; Spouse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35</a:t>
            </a:fld>
            <a:endParaRPr lang="en-US"/>
          </a:p>
        </p:txBody>
      </p:sp>
      <p:sp>
        <p:nvSpPr>
          <p:cNvPr id="6" name="Content Placeholder 7"/>
          <p:cNvSpPr txBox="1">
            <a:spLocks/>
          </p:cNvSpPr>
          <p:nvPr/>
        </p:nvSpPr>
        <p:spPr>
          <a:xfrm>
            <a:off x="5638800" y="1600200"/>
            <a:ext cx="3276600" cy="3853137"/>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If the consumer indicates they are married text box fields display requesting:</a:t>
            </a:r>
          </a:p>
          <a:p>
            <a:r>
              <a:rPr lang="en-US" sz="1800" dirty="0" smtClean="0"/>
              <a:t>Spouse’s First and Last Name</a:t>
            </a:r>
          </a:p>
          <a:p>
            <a:r>
              <a:rPr lang="en-US" sz="1800" dirty="0" smtClean="0"/>
              <a:t>Spouse’s Date of Birth</a:t>
            </a:r>
          </a:p>
          <a:p>
            <a:r>
              <a:rPr lang="en-US" sz="1800" dirty="0" smtClean="0"/>
              <a:t>Gender</a:t>
            </a:r>
          </a:p>
          <a:p>
            <a:pPr marL="0" indent="0">
              <a:buNone/>
            </a:pPr>
            <a:r>
              <a:rPr lang="en-US" sz="1800" dirty="0" smtClean="0"/>
              <a:t>There is a field requesting the Spouse’s Social Security Number but this is not mandatory.  </a:t>
            </a:r>
          </a:p>
          <a:p>
            <a:pPr marL="0" indent="0">
              <a:buNone/>
            </a:pPr>
            <a:endParaRPr lang="en-US" sz="1800" dirty="0"/>
          </a:p>
          <a:p>
            <a:pPr marL="0" indent="0">
              <a:buNone/>
            </a:pPr>
            <a:endParaRPr lang="en-US" sz="1800" dirty="0"/>
          </a:p>
          <a:p>
            <a:pPr marL="0" indent="0">
              <a:buNone/>
            </a:pPr>
            <a:endParaRPr lang="en-US" sz="2000" dirty="0">
              <a:solidFill>
                <a:srgbClr val="FF0000"/>
              </a:solidFill>
            </a:endParaRPr>
          </a:p>
        </p:txBody>
      </p:sp>
      <p:grpSp>
        <p:nvGrpSpPr>
          <p:cNvPr id="7" name="Group 6"/>
          <p:cNvGrpSpPr/>
          <p:nvPr/>
        </p:nvGrpSpPr>
        <p:grpSpPr>
          <a:xfrm>
            <a:off x="381000" y="2539180"/>
            <a:ext cx="5006358" cy="2560320"/>
            <a:chOff x="381000" y="2539180"/>
            <a:chExt cx="5006358" cy="256032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39180"/>
              <a:ext cx="5006358" cy="25603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2362200" y="3424687"/>
              <a:ext cx="2971800" cy="1295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58165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Caretaker Medical Information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36</a:t>
            </a:fld>
            <a:endParaRPr lang="en-US"/>
          </a:p>
        </p:txBody>
      </p:sp>
      <p:sp>
        <p:nvSpPr>
          <p:cNvPr id="6" name="Content Placeholder 7"/>
          <p:cNvSpPr txBox="1">
            <a:spLocks/>
          </p:cNvSpPr>
          <p:nvPr/>
        </p:nvSpPr>
        <p:spPr>
          <a:xfrm>
            <a:off x="304800" y="1447800"/>
            <a:ext cx="8534400" cy="762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When a consumer or spouse is the parent or caretaker of a child under the age of 19, the Caretaker Medical page displays. </a:t>
            </a:r>
            <a:endParaRPr lang="en-US" sz="18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807898"/>
            <a:ext cx="5371903" cy="28346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ounded Rectangle 9"/>
          <p:cNvSpPr/>
          <p:nvPr/>
        </p:nvSpPr>
        <p:spPr>
          <a:xfrm>
            <a:off x="341103" y="2438400"/>
            <a:ext cx="2518194" cy="2310426"/>
          </a:xfrm>
          <a:prstGeom prst="roundRect">
            <a:avLst/>
          </a:prstGeom>
          <a:solidFill>
            <a:srgbClr val="002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following  questions are  found on this page: </a:t>
            </a:r>
          </a:p>
          <a:p>
            <a:pPr marL="171450" indent="-171450">
              <a:buFont typeface="Arial" panose="020B0604020202020204" pitchFamily="34" charset="0"/>
              <a:buChar char="•"/>
            </a:pPr>
            <a:r>
              <a:rPr lang="en-US" sz="1200" dirty="0" smtClean="0">
                <a:solidFill>
                  <a:schemeClr val="bg1"/>
                </a:solidFill>
              </a:rPr>
              <a:t>Pregnancy</a:t>
            </a:r>
          </a:p>
          <a:p>
            <a:pPr marL="171450" indent="-171450">
              <a:buFont typeface="Arial" panose="020B0604020202020204" pitchFamily="34" charset="0"/>
              <a:buChar char="•"/>
            </a:pPr>
            <a:r>
              <a:rPr lang="en-US" sz="1200" dirty="0" smtClean="0">
                <a:solidFill>
                  <a:schemeClr val="bg1"/>
                </a:solidFill>
              </a:rPr>
              <a:t>Number of Children in the Home</a:t>
            </a:r>
          </a:p>
          <a:p>
            <a:pPr marL="171450" indent="-171450">
              <a:buFont typeface="Arial" panose="020B0604020202020204" pitchFamily="34" charset="0"/>
              <a:buChar char="•"/>
            </a:pPr>
            <a:r>
              <a:rPr lang="en-US" sz="1200" dirty="0" smtClean="0">
                <a:solidFill>
                  <a:schemeClr val="bg1"/>
                </a:solidFill>
              </a:rPr>
              <a:t>Parents of Children</a:t>
            </a:r>
          </a:p>
          <a:p>
            <a:pPr marL="171450" indent="-171450">
              <a:buFont typeface="Arial" panose="020B0604020202020204" pitchFamily="34" charset="0"/>
              <a:buChar char="•"/>
            </a:pPr>
            <a:r>
              <a:rPr lang="en-US" sz="1200" dirty="0" smtClean="0">
                <a:solidFill>
                  <a:schemeClr val="bg1"/>
                </a:solidFill>
              </a:rPr>
              <a:t>Gross Monthly Income</a:t>
            </a:r>
          </a:p>
          <a:p>
            <a:pPr marL="171450" indent="-171450">
              <a:buFont typeface="Arial" panose="020B0604020202020204" pitchFamily="34" charset="0"/>
              <a:buChar char="•"/>
            </a:pPr>
            <a:r>
              <a:rPr lang="en-US" sz="1200" dirty="0" smtClean="0">
                <a:solidFill>
                  <a:schemeClr val="bg1"/>
                </a:solidFill>
              </a:rPr>
              <a:t>Tax Information </a:t>
            </a:r>
          </a:p>
        </p:txBody>
      </p:sp>
    </p:spTree>
    <p:extLst>
      <p:ext uri="{BB962C8B-B14F-4D97-AF65-F5344CB8AC3E}">
        <p14:creationId xmlns:p14="http://schemas.microsoft.com/office/powerpoint/2010/main" val="959474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447800" y="609600"/>
            <a:ext cx="75438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Caretaker Medical Information &gt; Pregnancy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37</a:t>
            </a:fld>
            <a:endParaRPr lang="en-US"/>
          </a:p>
        </p:txBody>
      </p:sp>
      <p:sp>
        <p:nvSpPr>
          <p:cNvPr id="6" name="Content Placeholder 7"/>
          <p:cNvSpPr txBox="1">
            <a:spLocks/>
          </p:cNvSpPr>
          <p:nvPr/>
        </p:nvSpPr>
        <p:spPr>
          <a:xfrm>
            <a:off x="304800" y="1447800"/>
            <a:ext cx="8534400" cy="1295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There are several dynamic questions on this page.  If Yes is selected for the Is this person pregnant question, the following display:</a:t>
            </a:r>
          </a:p>
          <a:p>
            <a:r>
              <a:rPr lang="en-US" sz="1800" dirty="0" smtClean="0"/>
              <a:t>Text box for the Due Date</a:t>
            </a:r>
          </a:p>
          <a:p>
            <a:r>
              <a:rPr lang="en-US" sz="1800" dirty="0" smtClean="0"/>
              <a:t>Dropdown to select the number of babies she’s carrying </a:t>
            </a:r>
            <a:endParaRPr lang="en-US" sz="1800" dirty="0"/>
          </a:p>
        </p:txBody>
      </p:sp>
      <p:grpSp>
        <p:nvGrpSpPr>
          <p:cNvPr id="2" name="Group 1"/>
          <p:cNvGrpSpPr/>
          <p:nvPr/>
        </p:nvGrpSpPr>
        <p:grpSpPr>
          <a:xfrm>
            <a:off x="1066800" y="3200400"/>
            <a:ext cx="6583680" cy="2749356"/>
            <a:chOff x="304800" y="3200400"/>
            <a:chExt cx="6583680" cy="2749356"/>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00400"/>
              <a:ext cx="6583680" cy="27493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6129068" y="4800600"/>
              <a:ext cx="424132" cy="11386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191000" y="4038601"/>
              <a:ext cx="2362200" cy="7619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28364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371600" y="609600"/>
            <a:ext cx="76200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Caretaker Medical Info &gt; Children &amp; Parents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38</a:t>
            </a:fld>
            <a:endParaRPr lang="en-US"/>
          </a:p>
        </p:txBody>
      </p:sp>
      <p:sp>
        <p:nvSpPr>
          <p:cNvPr id="6" name="Content Placeholder 7"/>
          <p:cNvSpPr txBox="1">
            <a:spLocks/>
          </p:cNvSpPr>
          <p:nvPr/>
        </p:nvSpPr>
        <p:spPr>
          <a:xfrm>
            <a:off x="304800" y="1295400"/>
            <a:ext cx="8534400" cy="1295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Additional fields display when the following are living in the home:</a:t>
            </a:r>
          </a:p>
          <a:p>
            <a:r>
              <a:rPr lang="en-US" sz="1800" dirty="0" smtClean="0"/>
              <a:t>Children </a:t>
            </a:r>
          </a:p>
          <a:p>
            <a:r>
              <a:rPr lang="en-US" sz="1800" dirty="0" smtClean="0"/>
              <a:t>Parent or Guardian </a:t>
            </a:r>
            <a:endParaRPr lang="en-US" sz="1800" dirty="0"/>
          </a:p>
        </p:txBody>
      </p:sp>
      <p:grpSp>
        <p:nvGrpSpPr>
          <p:cNvPr id="2" name="Group 1"/>
          <p:cNvGrpSpPr/>
          <p:nvPr/>
        </p:nvGrpSpPr>
        <p:grpSpPr>
          <a:xfrm>
            <a:off x="304800" y="2971800"/>
            <a:ext cx="5852160" cy="2510692"/>
            <a:chOff x="304800" y="2971800"/>
            <a:chExt cx="5852160" cy="2510692"/>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71800"/>
              <a:ext cx="5852160" cy="25106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2438400" y="3900576"/>
              <a:ext cx="3718560" cy="15819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390900" y="2971800"/>
              <a:ext cx="2628900" cy="9143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6321006" y="2209800"/>
            <a:ext cx="2518194" cy="1295400"/>
          </a:xfrm>
          <a:prstGeom prst="roundRect">
            <a:avLst/>
          </a:prstGeom>
          <a:solidFill>
            <a:srgbClr val="002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following  information is needed for each child living in the home:</a:t>
            </a:r>
          </a:p>
          <a:p>
            <a:pPr marL="171450" indent="-171450">
              <a:buFont typeface="Arial" panose="020B0604020202020204" pitchFamily="34" charset="0"/>
              <a:buChar char="•"/>
            </a:pPr>
            <a:r>
              <a:rPr lang="en-US" sz="1200" dirty="0" smtClean="0">
                <a:solidFill>
                  <a:schemeClr val="bg1"/>
                </a:solidFill>
              </a:rPr>
              <a:t>First and  Last Name</a:t>
            </a:r>
          </a:p>
          <a:p>
            <a:pPr marL="171450" indent="-171450">
              <a:buFont typeface="Arial" panose="020B0604020202020204" pitchFamily="34" charset="0"/>
              <a:buChar char="•"/>
            </a:pPr>
            <a:r>
              <a:rPr lang="en-US" sz="1200" dirty="0" smtClean="0">
                <a:solidFill>
                  <a:schemeClr val="bg1"/>
                </a:solidFill>
              </a:rPr>
              <a:t>Date of Birth</a:t>
            </a:r>
          </a:p>
        </p:txBody>
      </p:sp>
      <p:sp>
        <p:nvSpPr>
          <p:cNvPr id="11" name="Rounded Rectangle 10"/>
          <p:cNvSpPr/>
          <p:nvPr/>
        </p:nvSpPr>
        <p:spPr>
          <a:xfrm>
            <a:off x="6333946" y="3733800"/>
            <a:ext cx="2657654" cy="2158026"/>
          </a:xfrm>
          <a:prstGeom prst="roundRect">
            <a:avLst/>
          </a:prstGeom>
          <a:solidFill>
            <a:srgbClr val="002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following  information is needed for the parent/guardian when they live in the home.  each child living in the home:</a:t>
            </a:r>
          </a:p>
          <a:p>
            <a:pPr marL="171450" indent="-171450">
              <a:buFont typeface="Arial" panose="020B0604020202020204" pitchFamily="34" charset="0"/>
              <a:buChar char="•"/>
            </a:pPr>
            <a:r>
              <a:rPr lang="en-US" sz="1200" dirty="0" smtClean="0">
                <a:solidFill>
                  <a:schemeClr val="bg1"/>
                </a:solidFill>
              </a:rPr>
              <a:t>First and  Last Name</a:t>
            </a:r>
          </a:p>
          <a:p>
            <a:pPr marL="171450" indent="-171450">
              <a:buFont typeface="Arial" panose="020B0604020202020204" pitchFamily="34" charset="0"/>
              <a:buChar char="•"/>
            </a:pPr>
            <a:r>
              <a:rPr lang="en-US" sz="1200" dirty="0" smtClean="0">
                <a:solidFill>
                  <a:schemeClr val="bg1"/>
                </a:solidFill>
              </a:rPr>
              <a:t>Date of Birth</a:t>
            </a:r>
          </a:p>
          <a:p>
            <a:pPr marL="171450" indent="-171450">
              <a:buFont typeface="Arial" panose="020B0604020202020204" pitchFamily="34" charset="0"/>
              <a:buChar char="•"/>
            </a:pPr>
            <a:r>
              <a:rPr lang="en-US" sz="1200" dirty="0" smtClean="0">
                <a:solidFill>
                  <a:schemeClr val="bg1"/>
                </a:solidFill>
              </a:rPr>
              <a:t>Gender</a:t>
            </a:r>
            <a:endParaRPr lang="en-US" sz="1200" dirty="0">
              <a:solidFill>
                <a:schemeClr val="bg1"/>
              </a:solidFill>
            </a:endParaRPr>
          </a:p>
          <a:p>
            <a:r>
              <a:rPr lang="en-US" sz="1200" dirty="0">
                <a:solidFill>
                  <a:schemeClr val="bg1"/>
                </a:solidFill>
              </a:rPr>
              <a:t>Providing a Social Security Number is </a:t>
            </a:r>
            <a:r>
              <a:rPr lang="en-US" sz="1200" dirty="0" smtClean="0">
                <a:solidFill>
                  <a:schemeClr val="bg1"/>
                </a:solidFill>
              </a:rPr>
              <a:t>optional.</a:t>
            </a:r>
          </a:p>
        </p:txBody>
      </p:sp>
    </p:spTree>
    <p:extLst>
      <p:ext uri="{BB962C8B-B14F-4D97-AF65-F5344CB8AC3E}">
        <p14:creationId xmlns:p14="http://schemas.microsoft.com/office/powerpoint/2010/main" val="36075243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295400" y="609600"/>
            <a:ext cx="7848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Caretaker Medical Info &gt; Parent/Guardian Info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39</a:t>
            </a:fld>
            <a:endParaRPr lang="en-US"/>
          </a:p>
        </p:txBody>
      </p:sp>
      <p:sp>
        <p:nvSpPr>
          <p:cNvPr id="6" name="Content Placeholder 7"/>
          <p:cNvSpPr txBox="1">
            <a:spLocks/>
          </p:cNvSpPr>
          <p:nvPr/>
        </p:nvSpPr>
        <p:spPr>
          <a:xfrm>
            <a:off x="152400" y="1143000"/>
            <a:ext cx="8686800" cy="685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In this situation, the Spouse’s information is reentered since he is also the father of the child that resides in the home. </a:t>
            </a:r>
            <a:endParaRPr lang="en-US" sz="1800" dirty="0"/>
          </a:p>
        </p:txBody>
      </p:sp>
      <p:grpSp>
        <p:nvGrpSpPr>
          <p:cNvPr id="2" name="Group 1"/>
          <p:cNvGrpSpPr/>
          <p:nvPr/>
        </p:nvGrpSpPr>
        <p:grpSpPr>
          <a:xfrm>
            <a:off x="914400" y="2133600"/>
            <a:ext cx="7494587" cy="3971925"/>
            <a:chOff x="914400" y="2133600"/>
            <a:chExt cx="7494587" cy="3971925"/>
          </a:xfrm>
        </p:grpSpPr>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33600"/>
              <a:ext cx="7494587" cy="3971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2286000" y="4038601"/>
              <a:ext cx="5928360" cy="1752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9581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Overview &gt; PE Defined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a:t>
            </a:fld>
            <a:endParaRPr lang="en-US"/>
          </a:p>
        </p:txBody>
      </p:sp>
      <p:sp>
        <p:nvSpPr>
          <p:cNvPr id="6" name="Content Placeholder 7"/>
          <p:cNvSpPr txBox="1">
            <a:spLocks/>
          </p:cNvSpPr>
          <p:nvPr/>
        </p:nvSpPr>
        <p:spPr>
          <a:xfrm>
            <a:off x="605082" y="1600200"/>
            <a:ext cx="7540083" cy="3581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Presumptive Eligibility (PE) is a program that provides temporary medical coverage for eligible persons at the time a medical service is provided. Only designated clinics and hospitals, referred to as Qualified Entities (QE), are able to determine eligibility for PE. </a:t>
            </a:r>
          </a:p>
          <a:p>
            <a:pPr marL="0" indent="0">
              <a:buNone/>
            </a:pPr>
            <a:endParaRPr lang="en-US" sz="1800" dirty="0"/>
          </a:p>
          <a:p>
            <a:pPr marL="0" indent="0">
              <a:buNone/>
            </a:pPr>
            <a:r>
              <a:rPr lang="en-US" sz="1800" dirty="0" smtClean="0"/>
              <a:t>A goal of the PE program is to provide temporary medical coverage while the person successfully completes the </a:t>
            </a:r>
            <a:r>
              <a:rPr lang="en-US" sz="1800" dirty="0" err="1" smtClean="0"/>
              <a:t>KanCare</a:t>
            </a:r>
            <a:r>
              <a:rPr lang="en-US" sz="1800" dirty="0" smtClean="0"/>
              <a:t> application process.    </a:t>
            </a:r>
          </a:p>
          <a:p>
            <a:pPr marL="0" indent="0">
              <a:buNone/>
            </a:pPr>
            <a:endParaRPr lang="en-US" sz="1800" dirty="0"/>
          </a:p>
          <a:p>
            <a:pPr marL="0" indent="0">
              <a:buNone/>
            </a:pPr>
            <a:r>
              <a:rPr lang="en-US" sz="1800" dirty="0" smtClean="0"/>
              <a:t>Related to this is the PE program’s ultimate goal: to enroll eligible persons in ongoing KanCare coverage. </a:t>
            </a:r>
            <a:endParaRPr lang="en-US" sz="1800" dirty="0"/>
          </a:p>
        </p:txBody>
      </p:sp>
    </p:spTree>
    <p:extLst>
      <p:ext uri="{BB962C8B-B14F-4D97-AF65-F5344CB8AC3E}">
        <p14:creationId xmlns:p14="http://schemas.microsoft.com/office/powerpoint/2010/main" val="14888080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199" y="609600"/>
            <a:ext cx="7441433"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Caretaker Medical Info &gt; Tax Information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40</a:t>
            </a:fld>
            <a:endParaRPr lang="en-US"/>
          </a:p>
        </p:txBody>
      </p:sp>
      <p:sp>
        <p:nvSpPr>
          <p:cNvPr id="6" name="Content Placeholder 7"/>
          <p:cNvSpPr txBox="1">
            <a:spLocks/>
          </p:cNvSpPr>
          <p:nvPr/>
        </p:nvSpPr>
        <p:spPr>
          <a:xfrm>
            <a:off x="354832" y="1143000"/>
            <a:ext cx="8686800" cy="3429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Tax Information section of this page has several dynamic questions as well.  The core questions of this section concern whether the caretaker: </a:t>
            </a:r>
          </a:p>
          <a:p>
            <a:r>
              <a:rPr lang="en-US" sz="1800" dirty="0" smtClean="0"/>
              <a:t>Will file a Federal Tax Return</a:t>
            </a:r>
          </a:p>
          <a:p>
            <a:r>
              <a:rPr lang="en-US" sz="1800" dirty="0" smtClean="0"/>
              <a:t>Will claim dependents that aren’t included on the Tool </a:t>
            </a:r>
          </a:p>
          <a:p>
            <a:r>
              <a:rPr lang="en-US" sz="1800" dirty="0" smtClean="0"/>
              <a:t>Be claimed by someone else as a dependent</a:t>
            </a:r>
          </a:p>
          <a:p>
            <a:pPr marL="0" indent="0">
              <a:buNone/>
            </a:pPr>
            <a:r>
              <a:rPr lang="en-US" sz="1800" dirty="0" smtClean="0"/>
              <a:t>The Gross Monthly Income of the other claimed dependents is also requested.</a:t>
            </a:r>
          </a:p>
          <a:p>
            <a:pPr marL="0" indent="0">
              <a:buNone/>
            </a:pPr>
            <a:endParaRPr lang="en-US" sz="1800" dirty="0"/>
          </a:p>
          <a:p>
            <a:pPr marL="0" indent="0">
              <a:buNone/>
            </a:pPr>
            <a:r>
              <a:rPr lang="en-US" sz="1800" dirty="0"/>
              <a:t>In most situations, the number of dependents the consumer will claim on their tax return will match the number of children in the home.  If a consumer is claiming additional dependents that aren’t part of the Tool, this needs to be captured as it may impact their eligibility. </a:t>
            </a:r>
          </a:p>
          <a:p>
            <a:pPr marL="0" indent="0">
              <a:buNone/>
            </a:pPr>
            <a:r>
              <a:rPr lang="en-US" sz="1800" dirty="0" smtClean="0"/>
              <a:t>  </a:t>
            </a:r>
            <a:endParaRPr lang="en-US" sz="18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199" y="4800600"/>
            <a:ext cx="5760720" cy="13468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873280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Caretaker Medical Info &gt; Tax Information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41</a:t>
            </a:fld>
            <a:endParaRPr lang="en-US"/>
          </a:p>
        </p:txBody>
      </p:sp>
      <p:sp>
        <p:nvSpPr>
          <p:cNvPr id="6" name="Content Placeholder 7"/>
          <p:cNvSpPr txBox="1">
            <a:spLocks/>
          </p:cNvSpPr>
          <p:nvPr/>
        </p:nvSpPr>
        <p:spPr>
          <a:xfrm>
            <a:off x="609600" y="1219200"/>
            <a:ext cx="7924800" cy="2971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Additional dynamic fields display when the Caretaker reports that they:</a:t>
            </a:r>
          </a:p>
          <a:p>
            <a:r>
              <a:rPr lang="en-US" sz="1800" dirty="0" smtClean="0"/>
              <a:t>Won’t file a tax return</a:t>
            </a:r>
          </a:p>
          <a:p>
            <a:r>
              <a:rPr lang="en-US" sz="1800" dirty="0" smtClean="0"/>
              <a:t>Will be claimed as a dependent by another tax filer  </a:t>
            </a:r>
          </a:p>
          <a:p>
            <a:pPr marL="0" indent="0">
              <a:buNone/>
            </a:pPr>
            <a:r>
              <a:rPr lang="en-US" sz="1800" dirty="0" smtClean="0"/>
              <a:t>When this occurs, the following information is requested for the Tax Filer/Taxpayer: </a:t>
            </a:r>
          </a:p>
          <a:p>
            <a:r>
              <a:rPr lang="en-US" sz="1800" dirty="0" smtClean="0"/>
              <a:t>Name</a:t>
            </a:r>
          </a:p>
          <a:p>
            <a:r>
              <a:rPr lang="en-US" sz="1800" dirty="0" smtClean="0"/>
              <a:t>Relationship to Caretaker </a:t>
            </a:r>
          </a:p>
          <a:p>
            <a:r>
              <a:rPr lang="en-US" sz="1800" dirty="0" smtClean="0"/>
              <a:t>Number of Dependents Claimed</a:t>
            </a:r>
          </a:p>
          <a:p>
            <a:r>
              <a:rPr lang="en-US" sz="1800" dirty="0" smtClean="0"/>
              <a:t>Gross Monthly Income</a:t>
            </a:r>
          </a:p>
          <a:p>
            <a:endParaRPr lang="en-US" sz="1800" dirty="0" smtClean="0"/>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4" y="4359305"/>
            <a:ext cx="6761163" cy="1800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260993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391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Caretaker Medical Info &gt; Tax Information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42</a:t>
            </a:fld>
            <a:endParaRPr lang="en-US"/>
          </a:p>
        </p:txBody>
      </p:sp>
      <p:sp>
        <p:nvSpPr>
          <p:cNvPr id="6" name="Content Placeholder 7"/>
          <p:cNvSpPr txBox="1">
            <a:spLocks/>
          </p:cNvSpPr>
          <p:nvPr/>
        </p:nvSpPr>
        <p:spPr>
          <a:xfrm>
            <a:off x="166777" y="2743200"/>
            <a:ext cx="2895600" cy="1447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In this situation, the Spouse plans to file taxes and plans to claim the applicant as well as their child.  </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743200"/>
            <a:ext cx="5486400" cy="137007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917694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 </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Health Plan Choice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43</a:t>
            </a:fld>
            <a:endParaRPr lang="en-US"/>
          </a:p>
        </p:txBody>
      </p:sp>
      <p:sp>
        <p:nvSpPr>
          <p:cNvPr id="6" name="Content Placeholder 7"/>
          <p:cNvSpPr txBox="1">
            <a:spLocks/>
          </p:cNvSpPr>
          <p:nvPr/>
        </p:nvSpPr>
        <p:spPr>
          <a:xfrm>
            <a:off x="381000" y="1295400"/>
            <a:ext cx="8229599" cy="1177506"/>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Health Plan Choice is the next page.  Use this page to indicate which KanCare health plan the parent or caretaker selects.  </a:t>
            </a:r>
          </a:p>
          <a:p>
            <a:pPr marL="0" indent="0">
              <a:buNone/>
            </a:pPr>
            <a:endParaRPr lang="en-US" sz="2000" dirty="0" smtClean="0"/>
          </a:p>
          <a:p>
            <a:pPr marL="0" indent="0">
              <a:buNone/>
            </a:pPr>
            <a:endParaRPr lang="en-US" sz="2000" dirty="0">
              <a:solidFill>
                <a:srgbClr val="FF0000"/>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800" y="2743200"/>
            <a:ext cx="6126480" cy="33137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696364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Summary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44</a:t>
            </a:fld>
            <a:endParaRPr lang="en-US"/>
          </a:p>
        </p:txBody>
      </p:sp>
      <p:sp>
        <p:nvSpPr>
          <p:cNvPr id="6" name="Content Placeholder 7"/>
          <p:cNvSpPr txBox="1">
            <a:spLocks/>
          </p:cNvSpPr>
          <p:nvPr/>
        </p:nvSpPr>
        <p:spPr>
          <a:xfrm>
            <a:off x="762000" y="1524000"/>
            <a:ext cx="7371664" cy="4267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Summary page is next.  All of the data entered on the following pages is displayed:</a:t>
            </a:r>
          </a:p>
          <a:p>
            <a:r>
              <a:rPr lang="en-US" sz="1800" dirty="0" smtClean="0"/>
              <a:t>Primary Applicant</a:t>
            </a:r>
          </a:p>
          <a:p>
            <a:r>
              <a:rPr lang="en-US" sz="1800" dirty="0" smtClean="0"/>
              <a:t>Customer Information</a:t>
            </a:r>
          </a:p>
          <a:p>
            <a:r>
              <a:rPr lang="en-US" sz="1800" dirty="0" smtClean="0"/>
              <a:t>Additional Customer Information </a:t>
            </a:r>
          </a:p>
          <a:p>
            <a:r>
              <a:rPr lang="en-US" sz="1800" dirty="0" smtClean="0"/>
              <a:t>Caretaker Medical Information  </a:t>
            </a:r>
          </a:p>
          <a:p>
            <a:pPr marL="0" indent="0">
              <a:buNone/>
            </a:pPr>
            <a:r>
              <a:rPr lang="en-US" sz="1800" dirty="0" smtClean="0"/>
              <a:t>QE staff need to thoroughly review this page to ensure that all of the data is correct.  If an error is found, click the Edit button for the appropriate page to enter the correct information.  </a:t>
            </a:r>
            <a:endParaRPr lang="en-US" sz="1800" dirty="0">
              <a:solidFill>
                <a:srgbClr val="FF0000"/>
              </a:solidFill>
            </a:endParaRPr>
          </a:p>
          <a:p>
            <a:pPr marL="0" indent="0">
              <a:buNone/>
            </a:pPr>
            <a:r>
              <a:rPr lang="en-US" sz="1800" dirty="0" smtClean="0"/>
              <a:t>Once all the information is correct, click the Calculate button to determine if the parent or caretaker qualifies for PE.    </a:t>
            </a:r>
          </a:p>
        </p:txBody>
      </p:sp>
    </p:spTree>
    <p:extLst>
      <p:ext uri="{BB962C8B-B14F-4D97-AF65-F5344CB8AC3E}">
        <p14:creationId xmlns:p14="http://schemas.microsoft.com/office/powerpoint/2010/main" val="41866822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524000" y="609600"/>
            <a:ext cx="73152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Summary &gt; Primary Applicant Information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45</a:t>
            </a:fld>
            <a:endParaRPr lang="en-US"/>
          </a:p>
        </p:txBody>
      </p:sp>
      <p:sp>
        <p:nvSpPr>
          <p:cNvPr id="6" name="Content Placeholder 7"/>
          <p:cNvSpPr txBox="1">
            <a:spLocks/>
          </p:cNvSpPr>
          <p:nvPr/>
        </p:nvSpPr>
        <p:spPr>
          <a:xfrm>
            <a:off x="761999" y="1219200"/>
            <a:ext cx="7540083" cy="947468"/>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Primary Applicant Information is the first part of the Summary page.  Use the Edit button to correct or add information to the Primary Applicant. </a:t>
            </a:r>
            <a:endParaRPr lang="en-US" sz="1800" dirty="0"/>
          </a:p>
        </p:txBody>
      </p:sp>
      <p:grpSp>
        <p:nvGrpSpPr>
          <p:cNvPr id="7" name="Group 6"/>
          <p:cNvGrpSpPr/>
          <p:nvPr/>
        </p:nvGrpSpPr>
        <p:grpSpPr>
          <a:xfrm>
            <a:off x="1580612" y="2438400"/>
            <a:ext cx="5902855" cy="3474720"/>
            <a:chOff x="1580612" y="2438400"/>
            <a:chExt cx="5902855" cy="347472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0612" y="2438400"/>
              <a:ext cx="5902855" cy="34747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5867400" y="5405887"/>
              <a:ext cx="831586" cy="42513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316955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 </a:t>
            </a:r>
            <a:endParaRPr lang="en-US" dirty="0"/>
          </a:p>
        </p:txBody>
      </p:sp>
      <p:sp>
        <p:nvSpPr>
          <p:cNvPr id="5" name="Content Placeholder 19"/>
          <p:cNvSpPr txBox="1">
            <a:spLocks/>
          </p:cNvSpPr>
          <p:nvPr/>
        </p:nvSpPr>
        <p:spPr>
          <a:xfrm>
            <a:off x="1600200" y="609600"/>
            <a:ext cx="72390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Summary &gt; Customer Information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46</a:t>
            </a:fld>
            <a:endParaRPr lang="en-US"/>
          </a:p>
        </p:txBody>
      </p:sp>
      <p:sp>
        <p:nvSpPr>
          <p:cNvPr id="6" name="Content Placeholder 7"/>
          <p:cNvSpPr txBox="1">
            <a:spLocks/>
          </p:cNvSpPr>
          <p:nvPr/>
        </p:nvSpPr>
        <p:spPr>
          <a:xfrm>
            <a:off x="685800" y="1604513"/>
            <a:ext cx="2286000" cy="3962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Customer Information and Additional Customer Information are  the next sections  displayed. Use the Edit button in either section to  correct information as needed. </a:t>
            </a:r>
            <a:endParaRPr lang="en-US" sz="1800" dirty="0"/>
          </a:p>
        </p:txBody>
      </p:sp>
      <p:grpSp>
        <p:nvGrpSpPr>
          <p:cNvPr id="2" name="Group 1"/>
          <p:cNvGrpSpPr/>
          <p:nvPr/>
        </p:nvGrpSpPr>
        <p:grpSpPr>
          <a:xfrm>
            <a:off x="3865784" y="1099868"/>
            <a:ext cx="4389120" cy="5132811"/>
            <a:chOff x="4267200" y="1099868"/>
            <a:chExt cx="4389120" cy="5132811"/>
          </a:xfrm>
        </p:grpSpPr>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099868"/>
              <a:ext cx="4389120" cy="51328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7315200" y="4267200"/>
              <a:ext cx="831586" cy="29042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423318" y="5916378"/>
              <a:ext cx="831586" cy="29042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55540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447800" y="609600"/>
            <a:ext cx="76200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Summary &gt; Caretaker Medical Information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47</a:t>
            </a:fld>
            <a:endParaRPr lang="en-US"/>
          </a:p>
        </p:txBody>
      </p:sp>
      <p:sp>
        <p:nvSpPr>
          <p:cNvPr id="6" name="Content Placeholder 7"/>
          <p:cNvSpPr txBox="1">
            <a:spLocks/>
          </p:cNvSpPr>
          <p:nvPr/>
        </p:nvSpPr>
        <p:spPr>
          <a:xfrm>
            <a:off x="221987" y="1138686"/>
            <a:ext cx="8534399" cy="1204293"/>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last section of the Summary Page is the Caretaker Medical Information. Once again, the Edit button can be used to change or update any of the Caretaker’s  information.  If everything on the Summary page  is correct, click Calculate or the Complete Another PE Adult button if the other parent wants to apply for PE. </a:t>
            </a:r>
          </a:p>
          <a:p>
            <a:pPr marL="0" indent="0">
              <a:buNone/>
            </a:pPr>
            <a:endParaRPr lang="en-US" sz="2000" dirty="0">
              <a:solidFill>
                <a:srgbClr val="FF0000"/>
              </a:solidFill>
            </a:endParaRPr>
          </a:p>
        </p:txBody>
      </p:sp>
      <p:grpSp>
        <p:nvGrpSpPr>
          <p:cNvPr id="7" name="Group 6"/>
          <p:cNvGrpSpPr/>
          <p:nvPr/>
        </p:nvGrpSpPr>
        <p:grpSpPr>
          <a:xfrm>
            <a:off x="1649064" y="2342980"/>
            <a:ext cx="5371993" cy="3954922"/>
            <a:chOff x="1649064" y="2342980"/>
            <a:chExt cx="5371993" cy="3954922"/>
          </a:xfrm>
        </p:grpSpPr>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064" y="2342980"/>
              <a:ext cx="5371993" cy="39319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3936520" y="6015483"/>
              <a:ext cx="745322" cy="2824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099382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Results Page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48</a:t>
            </a:fld>
            <a:endParaRPr lang="en-US"/>
          </a:p>
        </p:txBody>
      </p:sp>
      <p:sp>
        <p:nvSpPr>
          <p:cNvPr id="6" name="Content Placeholder 7"/>
          <p:cNvSpPr txBox="1">
            <a:spLocks/>
          </p:cNvSpPr>
          <p:nvPr/>
        </p:nvSpPr>
        <p:spPr>
          <a:xfrm>
            <a:off x="557638" y="1524000"/>
            <a:ext cx="7540083" cy="1752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Results page is displayed.  On this page the: </a:t>
            </a:r>
          </a:p>
          <a:p>
            <a:r>
              <a:rPr lang="en-US" sz="1800" dirty="0" smtClean="0"/>
              <a:t>Results column indicates if the consumer was approved or denied for PE Adult coverage.</a:t>
            </a:r>
          </a:p>
          <a:p>
            <a:r>
              <a:rPr lang="en-US" sz="1800" dirty="0" smtClean="0"/>
              <a:t>Reason/Type column indicates the consumer’s coverage type or the reason they were denied.</a:t>
            </a:r>
          </a:p>
        </p:txBody>
      </p:sp>
      <p:grpSp>
        <p:nvGrpSpPr>
          <p:cNvPr id="7" name="Group 6"/>
          <p:cNvGrpSpPr/>
          <p:nvPr/>
        </p:nvGrpSpPr>
        <p:grpSpPr>
          <a:xfrm>
            <a:off x="685800" y="3574211"/>
            <a:ext cx="7523163" cy="2295525"/>
            <a:chOff x="809625" y="3581400"/>
            <a:chExt cx="7523163" cy="2295525"/>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3581400"/>
              <a:ext cx="7523163" cy="22955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4571206" y="4495800"/>
              <a:ext cx="10668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943600" y="4498676"/>
              <a:ext cx="19050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71717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Results Page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49</a:t>
            </a:fld>
            <a:endParaRPr lang="en-US"/>
          </a:p>
        </p:txBody>
      </p:sp>
      <p:sp>
        <p:nvSpPr>
          <p:cNvPr id="6" name="Content Placeholder 7"/>
          <p:cNvSpPr txBox="1">
            <a:spLocks/>
          </p:cNvSpPr>
          <p:nvPr/>
        </p:nvSpPr>
        <p:spPr>
          <a:xfrm>
            <a:off x="826698" y="1254425"/>
            <a:ext cx="7540083" cy="1945975"/>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At </a:t>
            </a:r>
            <a:r>
              <a:rPr lang="en-US" sz="1800" dirty="0"/>
              <a:t>this point, you can choose to click one of the following buttons: </a:t>
            </a:r>
          </a:p>
          <a:p>
            <a:r>
              <a:rPr lang="en-US" sz="1800" dirty="0"/>
              <a:t>Accept Results as the PE Tool data and determination are correct</a:t>
            </a:r>
          </a:p>
          <a:p>
            <a:r>
              <a:rPr lang="en-US" sz="1800" dirty="0"/>
              <a:t>Back button to return to the Summary page</a:t>
            </a:r>
          </a:p>
          <a:p>
            <a:pPr lvl="1"/>
            <a:r>
              <a:rPr lang="en-US" sz="1800" dirty="0"/>
              <a:t>Review the data to ensure it’s correct</a:t>
            </a:r>
          </a:p>
          <a:p>
            <a:pPr lvl="1"/>
            <a:r>
              <a:rPr lang="en-US" sz="1800" dirty="0"/>
              <a:t>Edit the appropriate page if needed</a:t>
            </a:r>
          </a:p>
          <a:p>
            <a:pPr marL="0" indent="0">
              <a:buNone/>
            </a:pPr>
            <a:endParaRPr lang="en-US" sz="2000" dirty="0">
              <a:solidFill>
                <a:srgbClr val="FF0000"/>
              </a:solidFill>
            </a:endParaRPr>
          </a:p>
          <a:p>
            <a:pPr marL="0" indent="0">
              <a:buNone/>
            </a:pPr>
            <a:endParaRPr lang="en-US" sz="2000" dirty="0" smtClean="0">
              <a:solidFill>
                <a:srgbClr val="FF0000"/>
              </a:solidFill>
            </a:endParaRPr>
          </a:p>
        </p:txBody>
      </p:sp>
      <p:grpSp>
        <p:nvGrpSpPr>
          <p:cNvPr id="7" name="Group 6"/>
          <p:cNvGrpSpPr/>
          <p:nvPr/>
        </p:nvGrpSpPr>
        <p:grpSpPr>
          <a:xfrm>
            <a:off x="826698" y="3639450"/>
            <a:ext cx="7523163" cy="2321403"/>
            <a:chOff x="826698" y="3639450"/>
            <a:chExt cx="7523163" cy="2321403"/>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698" y="3639450"/>
              <a:ext cx="7523163" cy="22955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6399362" y="5475078"/>
              <a:ext cx="685800" cy="4857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134045" y="5556939"/>
              <a:ext cx="1019355" cy="3220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5858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Overview &gt; PE Defined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5</a:t>
            </a:fld>
            <a:endParaRPr lang="en-US"/>
          </a:p>
        </p:txBody>
      </p:sp>
      <p:sp>
        <p:nvSpPr>
          <p:cNvPr id="6" name="Content Placeholder 7"/>
          <p:cNvSpPr txBox="1">
            <a:spLocks/>
          </p:cNvSpPr>
          <p:nvPr/>
        </p:nvSpPr>
        <p:spPr>
          <a:xfrm>
            <a:off x="914400" y="1905000"/>
            <a:ext cx="6858000" cy="2895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In addition to completing the PE determination, QE staff work with consumers to complete the KanCare application and obtain the verifications needed to determine eligibility.  </a:t>
            </a:r>
          </a:p>
          <a:p>
            <a:pPr marL="0" indent="0">
              <a:buNone/>
            </a:pPr>
            <a:endParaRPr lang="en-US" sz="1800" dirty="0"/>
          </a:p>
          <a:p>
            <a:pPr marL="0" indent="0">
              <a:buNone/>
            </a:pPr>
            <a:r>
              <a:rPr lang="en-US" sz="1800" dirty="0" smtClean="0"/>
              <a:t>The work of Qualified Entity staff is essential in meeting the goals of the PE program. </a:t>
            </a:r>
            <a:endParaRPr lang="en-US" sz="1800" dirty="0"/>
          </a:p>
        </p:txBody>
      </p:sp>
    </p:spTree>
    <p:extLst>
      <p:ext uri="{BB962C8B-B14F-4D97-AF65-F5344CB8AC3E}">
        <p14:creationId xmlns:p14="http://schemas.microsoft.com/office/powerpoint/2010/main" val="2005051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Confirmation Page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50</a:t>
            </a:fld>
            <a:endParaRPr lang="en-US"/>
          </a:p>
        </p:txBody>
      </p:sp>
      <p:sp>
        <p:nvSpPr>
          <p:cNvPr id="6" name="Content Placeholder 7"/>
          <p:cNvSpPr txBox="1">
            <a:spLocks/>
          </p:cNvSpPr>
          <p:nvPr/>
        </p:nvSpPr>
        <p:spPr>
          <a:xfrm>
            <a:off x="304800" y="1219200"/>
            <a:ext cx="8381999" cy="1371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Confirmation Page displays after the results of the PE Tool have been accepted. An important field on this page is the confirmation number.  This number will be displayed on all PE forms as well as the accompanying KanCare application when it’s filed through the MCSSP. </a:t>
            </a:r>
            <a:endParaRPr lang="en-US" sz="1800" dirty="0" smtClean="0">
              <a:solidFill>
                <a:srgbClr val="FF0000"/>
              </a:solidFill>
            </a:endParaRPr>
          </a:p>
        </p:txBody>
      </p:sp>
      <p:grpSp>
        <p:nvGrpSpPr>
          <p:cNvPr id="8" name="Group 7"/>
          <p:cNvGrpSpPr/>
          <p:nvPr/>
        </p:nvGrpSpPr>
        <p:grpSpPr>
          <a:xfrm>
            <a:off x="760831" y="2807898"/>
            <a:ext cx="7551738" cy="3000375"/>
            <a:chOff x="760831" y="2807898"/>
            <a:chExt cx="7551738" cy="3000375"/>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32" y="2807898"/>
              <a:ext cx="7551737" cy="76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ounded Rectangle 1"/>
            <p:cNvSpPr/>
            <p:nvPr/>
          </p:nvSpPr>
          <p:spPr>
            <a:xfrm>
              <a:off x="2747513" y="3341298"/>
              <a:ext cx="583721"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31" y="3569898"/>
              <a:ext cx="7551737" cy="2238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6288107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Confirmation Page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51</a:t>
            </a:fld>
            <a:endParaRPr lang="en-US"/>
          </a:p>
        </p:txBody>
      </p:sp>
      <p:sp>
        <p:nvSpPr>
          <p:cNvPr id="6" name="Content Placeholder 7"/>
          <p:cNvSpPr txBox="1">
            <a:spLocks/>
          </p:cNvSpPr>
          <p:nvPr/>
        </p:nvSpPr>
        <p:spPr>
          <a:xfrm>
            <a:off x="457200" y="1371600"/>
            <a:ext cx="8077200" cy="990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In addition to the pregnant woman’s name, result, and reason/type the Confirmation page allows staff to print the following:</a:t>
            </a:r>
          </a:p>
          <a:p>
            <a:pPr marL="0" indent="0">
              <a:buNone/>
            </a:pPr>
            <a:endParaRPr lang="en-US" sz="2000" dirty="0" smtClean="0">
              <a:solidFill>
                <a:srgbClr val="FF0000"/>
              </a:solidFill>
            </a:endParaRPr>
          </a:p>
        </p:txBody>
      </p:sp>
      <p:graphicFrame>
        <p:nvGraphicFramePr>
          <p:cNvPr id="2" name="Diagram 1"/>
          <p:cNvGraphicFramePr/>
          <p:nvPr>
            <p:extLst>
              <p:ext uri="{D42A27DB-BD31-4B8C-83A1-F6EECF244321}">
                <p14:modId xmlns:p14="http://schemas.microsoft.com/office/powerpoint/2010/main" val="3663448772"/>
              </p:ext>
            </p:extLst>
          </p:nvPr>
        </p:nvGraphicFramePr>
        <p:xfrm>
          <a:off x="1066800" y="2667000"/>
          <a:ext cx="60960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77358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Confirmation Page &gt; Notices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52</a:t>
            </a:fld>
            <a:endParaRPr lang="en-US"/>
          </a:p>
        </p:txBody>
      </p:sp>
      <p:sp>
        <p:nvSpPr>
          <p:cNvPr id="6" name="Content Placeholder 7"/>
          <p:cNvSpPr txBox="1">
            <a:spLocks/>
          </p:cNvSpPr>
          <p:nvPr/>
        </p:nvSpPr>
        <p:spPr>
          <a:xfrm>
            <a:off x="457200" y="1143000"/>
            <a:ext cx="8001000" cy="990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Remember that when a PE Tool is completed, a consumer should always be given a copy the approval or denial notice. A copy of the PE Tool notice must be faxed to the </a:t>
            </a:r>
            <a:r>
              <a:rPr lang="en-US" sz="1800" dirty="0" err="1" smtClean="0"/>
              <a:t>KanCare</a:t>
            </a:r>
            <a:r>
              <a:rPr lang="en-US" sz="1800" dirty="0" smtClean="0"/>
              <a:t> Clearinghouse. </a:t>
            </a:r>
            <a:endParaRPr lang="en-US" sz="1800" dirty="0">
              <a:solidFill>
                <a:srgbClr val="FF0000"/>
              </a:solidFill>
            </a:endParaRPr>
          </a:p>
          <a:p>
            <a:pPr marL="0" indent="0">
              <a:buNone/>
            </a:pPr>
            <a:endParaRPr lang="en-US" sz="2000" dirty="0" smtClean="0"/>
          </a:p>
          <a:p>
            <a:pPr marL="0" indent="0">
              <a:buNone/>
            </a:pPr>
            <a:endParaRPr lang="en-US" sz="2000" dirty="0" smtClean="0">
              <a:solidFill>
                <a:srgbClr val="FF0000"/>
              </a:solidFill>
            </a:endParaRP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86000"/>
            <a:ext cx="3017520" cy="39169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89583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Confirmation Page &gt; Release Form</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53</a:t>
            </a:fld>
            <a:endParaRPr lang="en-US"/>
          </a:p>
        </p:txBody>
      </p:sp>
      <p:sp>
        <p:nvSpPr>
          <p:cNvPr id="6" name="Content Placeholder 7"/>
          <p:cNvSpPr txBox="1">
            <a:spLocks/>
          </p:cNvSpPr>
          <p:nvPr/>
        </p:nvSpPr>
        <p:spPr>
          <a:xfrm>
            <a:off x="228600" y="1143000"/>
            <a:ext cx="8305799" cy="838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Continue to use the Release Form in the PE Tool when a consumer wants QE Staff to communicate with the </a:t>
            </a:r>
            <a:r>
              <a:rPr lang="en-US" sz="1800" dirty="0" err="1"/>
              <a:t>KanCare</a:t>
            </a:r>
            <a:r>
              <a:rPr lang="en-US" sz="1800" dirty="0"/>
              <a:t> Clearinghouse about her application.  This too must be faxed to the </a:t>
            </a:r>
            <a:r>
              <a:rPr lang="en-US" sz="1800" dirty="0" err="1"/>
              <a:t>KanCare</a:t>
            </a:r>
            <a:r>
              <a:rPr lang="en-US" sz="1800" dirty="0"/>
              <a:t> Clearinghouse.      </a:t>
            </a:r>
            <a:endParaRPr lang="en-US" sz="1800" dirty="0">
              <a:solidFill>
                <a:srgbClr val="FF0000"/>
              </a:solidFill>
            </a:endParaRP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347" y="2209800"/>
            <a:ext cx="3125315" cy="3840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09800"/>
            <a:ext cx="3029271" cy="38404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21031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PE Adult &gt; Confirmation Page &gt; Navigation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54</a:t>
            </a:fld>
            <a:endParaRPr lang="en-US"/>
          </a:p>
        </p:txBody>
      </p:sp>
      <p:sp>
        <p:nvSpPr>
          <p:cNvPr id="6" name="Content Placeholder 7"/>
          <p:cNvSpPr txBox="1">
            <a:spLocks/>
          </p:cNvSpPr>
          <p:nvPr/>
        </p:nvSpPr>
        <p:spPr>
          <a:xfrm>
            <a:off x="518913" y="1905000"/>
            <a:ext cx="7633049" cy="2667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Once the PE Adult determination process is complete, staff may choose to complete a:</a:t>
            </a:r>
          </a:p>
          <a:p>
            <a:r>
              <a:rPr lang="en-US" sz="1800" dirty="0" smtClean="0"/>
              <a:t>PE Tool for Pregnant Women</a:t>
            </a:r>
          </a:p>
          <a:p>
            <a:r>
              <a:rPr lang="en-US" sz="1800" dirty="0" smtClean="0"/>
              <a:t>PE Tool for Children</a:t>
            </a:r>
          </a:p>
          <a:p>
            <a:r>
              <a:rPr lang="en-US" sz="1800" dirty="0" smtClean="0"/>
              <a:t>KanCare Application for the Adult and/or Household</a:t>
            </a:r>
          </a:p>
          <a:p>
            <a:pPr marL="0" indent="0">
              <a:buNone/>
            </a:pPr>
            <a:r>
              <a:rPr lang="en-US" sz="1800" dirty="0" smtClean="0"/>
              <a:t>Remember that information from the PE Adult Tool will auto-populate to the PE PW Tool, PE CH Tool, and the Medical Consumer Self-Service Portal (MCSSP) KanCare application. </a:t>
            </a:r>
          </a:p>
          <a:p>
            <a:pPr marL="0" indent="0">
              <a:buNone/>
            </a:pPr>
            <a:endParaRPr lang="en-US" sz="2000" dirty="0" smtClean="0">
              <a:solidFill>
                <a:srgbClr val="FF0000"/>
              </a:solidFill>
            </a:endParaRPr>
          </a:p>
        </p:txBody>
      </p:sp>
    </p:spTree>
    <p:extLst>
      <p:ext uri="{BB962C8B-B14F-4D97-AF65-F5344CB8AC3E}">
        <p14:creationId xmlns:p14="http://schemas.microsoft.com/office/powerpoint/2010/main" val="29952642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tx1"/>
                </a:solidFill>
              </a:rPr>
              <a:t>Lesson 3: PE Adult &gt; Confirmation Page &gt; Navigation</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908B7E1D-52E2-4F04-9DFE-B1650792F521}" type="slidenum">
              <a:rPr lang="en-US" smtClean="0"/>
              <a:pPr/>
              <a:t>55</a:t>
            </a:fld>
            <a:endParaRPr lang="en-US"/>
          </a:p>
        </p:txBody>
      </p:sp>
      <p:sp>
        <p:nvSpPr>
          <p:cNvPr id="6" name="Content Placeholder 7"/>
          <p:cNvSpPr txBox="1">
            <a:spLocks/>
          </p:cNvSpPr>
          <p:nvPr/>
        </p:nvSpPr>
        <p:spPr>
          <a:xfrm>
            <a:off x="557638" y="1186851"/>
            <a:ext cx="7540083" cy="718149"/>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You can also click the KanCare logo in the left-hand corner of the page.  This will return the user to the Overview page.  </a:t>
            </a:r>
            <a:endParaRPr lang="en-US" sz="1800" dirty="0" smtClean="0">
              <a:solidFill>
                <a:srgbClr val="FF0000"/>
              </a:solidFill>
            </a:endParaRPr>
          </a:p>
        </p:txBody>
      </p:sp>
      <p:grpSp>
        <p:nvGrpSpPr>
          <p:cNvPr id="7" name="Group 6"/>
          <p:cNvGrpSpPr/>
          <p:nvPr/>
        </p:nvGrpSpPr>
        <p:grpSpPr>
          <a:xfrm>
            <a:off x="1066800" y="2501087"/>
            <a:ext cx="7132320" cy="3665902"/>
            <a:chOff x="1204222" y="2501087"/>
            <a:chExt cx="7132320" cy="3665902"/>
          </a:xfrm>
        </p:grpSpPr>
        <p:grpSp>
          <p:nvGrpSpPr>
            <p:cNvPr id="9" name="Group 8"/>
            <p:cNvGrpSpPr/>
            <p:nvPr/>
          </p:nvGrpSpPr>
          <p:grpSpPr>
            <a:xfrm>
              <a:off x="1270757" y="3166614"/>
              <a:ext cx="7041343" cy="3000375"/>
              <a:chOff x="760831" y="2807898"/>
              <a:chExt cx="7551738" cy="3000375"/>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32" y="2807898"/>
                <a:ext cx="7551737"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2747513" y="3341298"/>
                <a:ext cx="583721"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31" y="3569898"/>
                <a:ext cx="7551737"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07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44860"/>
            <a:stretch/>
          </p:blipFill>
          <p:spPr bwMode="auto">
            <a:xfrm>
              <a:off x="1204222" y="2501087"/>
              <a:ext cx="7132320" cy="695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le 13"/>
            <p:cNvSpPr/>
            <p:nvPr/>
          </p:nvSpPr>
          <p:spPr>
            <a:xfrm>
              <a:off x="1204222" y="2501087"/>
              <a:ext cx="1081778" cy="66552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889341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tx1"/>
                </a:solidFill>
              </a:rPr>
              <a:t>Lesson 3: PE Adult &gt; Alternative Tool Navigation</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908B7E1D-52E2-4F04-9DFE-B1650792F521}" type="slidenum">
              <a:rPr lang="en-US" smtClean="0"/>
              <a:pPr/>
              <a:t>56</a:t>
            </a:fld>
            <a:endParaRPr lang="en-US"/>
          </a:p>
        </p:txBody>
      </p:sp>
      <p:sp>
        <p:nvSpPr>
          <p:cNvPr id="6" name="Content Placeholder 7"/>
          <p:cNvSpPr txBox="1">
            <a:spLocks/>
          </p:cNvSpPr>
          <p:nvPr/>
        </p:nvSpPr>
        <p:spPr>
          <a:xfrm>
            <a:off x="1371600" y="1905000"/>
            <a:ext cx="6248400" cy="3080349"/>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Consumers who answer Yes to either of the questions listed below will have less pages of the PE Adult Tool to complete when children under the age of 19 aren’t in the home:</a:t>
            </a:r>
          </a:p>
          <a:p>
            <a:r>
              <a:rPr lang="en-US" sz="1800" dirty="0" smtClean="0"/>
              <a:t>Was this person in Kansas foster care at the time of their 18</a:t>
            </a:r>
            <a:r>
              <a:rPr lang="en-US" sz="1800" baseline="30000" dirty="0" smtClean="0"/>
              <a:t>th</a:t>
            </a:r>
            <a:r>
              <a:rPr lang="en-US" sz="1800" dirty="0" smtClean="0"/>
              <a:t> birthday?</a:t>
            </a:r>
          </a:p>
          <a:p>
            <a:r>
              <a:rPr lang="en-US" sz="1800" dirty="0" smtClean="0"/>
              <a:t>Has this person been diagnosed with breast or cervical cancer by Early Detection Works (EDW) entity?</a:t>
            </a:r>
          </a:p>
          <a:p>
            <a:endParaRPr lang="en-US" sz="2000" dirty="0" smtClean="0">
              <a:solidFill>
                <a:srgbClr val="FF0000"/>
              </a:solidFill>
            </a:endParaRPr>
          </a:p>
        </p:txBody>
      </p:sp>
    </p:spTree>
    <p:extLst>
      <p:ext uri="{BB962C8B-B14F-4D97-AF65-F5344CB8AC3E}">
        <p14:creationId xmlns:p14="http://schemas.microsoft.com/office/powerpoint/2010/main" val="29113122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tx1"/>
                </a:solidFill>
              </a:rPr>
              <a:t>Lesson 3: PE Adult &gt; Alternative Tool Navigation</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908B7E1D-52E2-4F04-9DFE-B1650792F521}" type="slidenum">
              <a:rPr lang="en-US" smtClean="0"/>
              <a:pPr/>
              <a:t>57</a:t>
            </a:fld>
            <a:endParaRPr lang="en-US"/>
          </a:p>
        </p:txBody>
      </p:sp>
      <p:sp>
        <p:nvSpPr>
          <p:cNvPr id="6" name="Content Placeholder 7"/>
          <p:cNvSpPr txBox="1">
            <a:spLocks/>
          </p:cNvSpPr>
          <p:nvPr/>
        </p:nvSpPr>
        <p:spPr>
          <a:xfrm>
            <a:off x="533400" y="1295400"/>
            <a:ext cx="7391400" cy="641949"/>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workflow for these two groups is displayed in the following graphic.   </a:t>
            </a:r>
            <a:endParaRPr lang="en-US" sz="2000" dirty="0" smtClean="0">
              <a:solidFill>
                <a:srgbClr val="FF0000"/>
              </a:solidFill>
            </a:endParaRPr>
          </a:p>
        </p:txBody>
      </p:sp>
      <p:graphicFrame>
        <p:nvGraphicFramePr>
          <p:cNvPr id="7" name="Diagram 6"/>
          <p:cNvGraphicFramePr/>
          <p:nvPr>
            <p:extLst>
              <p:ext uri="{D42A27DB-BD31-4B8C-83A1-F6EECF244321}">
                <p14:modId xmlns:p14="http://schemas.microsoft.com/office/powerpoint/2010/main" val="1288848011"/>
              </p:ext>
            </p:extLst>
          </p:nvPr>
        </p:nvGraphicFramePr>
        <p:xfrm>
          <a:off x="1371600" y="1981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470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3: Summary </a:t>
            </a:r>
            <a:endParaRPr lang="en-US" sz="1600" dirty="0"/>
          </a:p>
        </p:txBody>
      </p:sp>
      <p:sp>
        <p:nvSpPr>
          <p:cNvPr id="3" name="Content Placeholder 2"/>
          <p:cNvSpPr>
            <a:spLocks noGrp="1"/>
          </p:cNvSpPr>
          <p:nvPr>
            <p:ph idx="1"/>
          </p:nvPr>
        </p:nvSpPr>
        <p:spPr>
          <a:xfrm>
            <a:off x="914400" y="1676400"/>
            <a:ext cx="4953000" cy="4419600"/>
          </a:xfrm>
        </p:spPr>
        <p:txBody>
          <a:bodyPr>
            <a:normAutofit/>
          </a:bodyPr>
          <a:lstStyle/>
          <a:p>
            <a:pPr marL="0" indent="0">
              <a:buNone/>
            </a:pPr>
            <a:r>
              <a:rPr lang="en-US" sz="1800" dirty="0" smtClean="0"/>
              <a:t>Lesson 3 is now complete.  In this lesson, information regarding the PE Adult Tool was reviewed, including the: </a:t>
            </a:r>
          </a:p>
          <a:p>
            <a:pPr marL="0" indent="0">
              <a:buNone/>
            </a:pPr>
            <a:endParaRPr lang="en-US" sz="1800" dirty="0" smtClean="0"/>
          </a:p>
          <a:p>
            <a:pPr lvl="1">
              <a:buFont typeface="Arial" pitchFamily="34" charset="0"/>
              <a:buChar char="•"/>
            </a:pPr>
            <a:r>
              <a:rPr lang="en-US" sz="1800" dirty="0" smtClean="0"/>
              <a:t>Tool Page Flow </a:t>
            </a:r>
          </a:p>
          <a:p>
            <a:pPr lvl="1">
              <a:buFont typeface="Arial" pitchFamily="34" charset="0"/>
              <a:buChar char="•"/>
            </a:pPr>
            <a:r>
              <a:rPr lang="en-US" sz="1800" dirty="0" smtClean="0"/>
              <a:t>Tool Pages</a:t>
            </a:r>
          </a:p>
          <a:p>
            <a:pPr lvl="1">
              <a:buFont typeface="Arial" pitchFamily="34" charset="0"/>
              <a:buChar char="•"/>
            </a:pPr>
            <a:r>
              <a:rPr lang="en-US" sz="1800" dirty="0" smtClean="0"/>
              <a:t>Page Requirements</a:t>
            </a:r>
          </a:p>
          <a:p>
            <a:pPr lvl="1">
              <a:buFont typeface="Arial" pitchFamily="34" charset="0"/>
              <a:buChar char="•"/>
            </a:pPr>
            <a:r>
              <a:rPr lang="en-US" sz="1800" dirty="0" smtClean="0"/>
              <a:t>Navigation from the Tool</a:t>
            </a:r>
          </a:p>
          <a:p>
            <a:pPr lvl="1">
              <a:buFont typeface="Arial" pitchFamily="34" charset="0"/>
              <a:buChar char="•"/>
            </a:pPr>
            <a:endParaRPr lang="en-US" sz="1800" dirty="0" smtClean="0"/>
          </a:p>
          <a:p>
            <a:pPr marL="0" indent="0">
              <a:buNone/>
            </a:pPr>
            <a:r>
              <a:rPr lang="en-US" sz="1800" dirty="0" smtClean="0"/>
              <a:t>The Medical Consumer Self-Service Portal (MCSSP) will be discussed next.  </a:t>
            </a:r>
          </a:p>
        </p:txBody>
      </p:sp>
      <p:sp>
        <p:nvSpPr>
          <p:cNvPr id="4" name="Slide Number Placeholder 3"/>
          <p:cNvSpPr>
            <a:spLocks noGrp="1"/>
          </p:cNvSpPr>
          <p:nvPr>
            <p:ph type="sldNum" sz="quarter" idx="12"/>
          </p:nvPr>
        </p:nvSpPr>
        <p:spPr/>
        <p:txBody>
          <a:bodyPr/>
          <a:lstStyle/>
          <a:p>
            <a:fld id="{908B7E1D-52E2-4F04-9DFE-B1650792F521}" type="slidenum">
              <a:rPr lang="en-US" smtClean="0"/>
              <a:pPr/>
              <a:t>58</a:t>
            </a:fld>
            <a:endParaRPr lang="en-US"/>
          </a:p>
        </p:txBody>
      </p:sp>
    </p:spTree>
    <p:extLst>
      <p:ext uri="{BB962C8B-B14F-4D97-AF65-F5344CB8AC3E}">
        <p14:creationId xmlns:p14="http://schemas.microsoft.com/office/powerpoint/2010/main" val="3615425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Presumptive Eligibility Tool ILT: Adult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838200" y="1752600"/>
            <a:ext cx="6096000" cy="3429001"/>
          </a:xfrm>
        </p:spPr>
        <p:txBody>
          <a:bodyPr>
            <a:normAutofit/>
          </a:bodyPr>
          <a:lstStyle/>
          <a:p>
            <a:r>
              <a:rPr lang="en-US" sz="2400" dirty="0" smtClean="0"/>
              <a:t>Lesson 1:  Overview</a:t>
            </a:r>
          </a:p>
          <a:p>
            <a:r>
              <a:rPr lang="en-US" sz="2400" dirty="0" smtClean="0"/>
              <a:t>Lesson 2:  PE Tool Basics</a:t>
            </a:r>
          </a:p>
          <a:p>
            <a:r>
              <a:rPr lang="en-US" sz="2400" dirty="0" smtClean="0"/>
              <a:t>Lesson 3:  PE Adult</a:t>
            </a:r>
          </a:p>
          <a:p>
            <a:r>
              <a:rPr lang="en-US" sz="2400" b="1" dirty="0" smtClean="0"/>
              <a:t>Lesson 4:</a:t>
            </a:r>
            <a:r>
              <a:rPr lang="en-US" sz="2400" dirty="0" smtClean="0"/>
              <a:t> </a:t>
            </a:r>
            <a:r>
              <a:rPr lang="en-US" sz="2400" b="1" dirty="0" smtClean="0"/>
              <a:t>MCSSP</a:t>
            </a:r>
          </a:p>
          <a:p>
            <a:r>
              <a:rPr lang="en-US" sz="2400" dirty="0" smtClean="0"/>
              <a:t>Lesson 5:  Administrative Features</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59</a:t>
            </a:fld>
            <a:endParaRPr lang="en-US" dirty="0"/>
          </a:p>
        </p:txBody>
      </p:sp>
    </p:spTree>
    <p:extLst>
      <p:ext uri="{BB962C8B-B14F-4D97-AF65-F5344CB8AC3E}">
        <p14:creationId xmlns:p14="http://schemas.microsoft.com/office/powerpoint/2010/main" val="2034265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Overview &gt; PE History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6</a:t>
            </a:fld>
            <a:endParaRPr lang="en-US"/>
          </a:p>
        </p:txBody>
      </p:sp>
      <p:sp>
        <p:nvSpPr>
          <p:cNvPr id="6" name="Content Placeholder 7"/>
          <p:cNvSpPr txBox="1">
            <a:spLocks/>
          </p:cNvSpPr>
          <p:nvPr/>
        </p:nvSpPr>
        <p:spPr>
          <a:xfrm>
            <a:off x="615715" y="1600200"/>
            <a:ext cx="7613885" cy="2971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Prior to the KEES project, PE determinations were completed by using a paper Tool which was then faxed into the </a:t>
            </a:r>
            <a:r>
              <a:rPr lang="en-US" sz="1800" dirty="0" err="1" smtClean="0"/>
              <a:t>KanCare</a:t>
            </a:r>
            <a:r>
              <a:rPr lang="en-US" sz="1800" dirty="0" smtClean="0"/>
              <a:t> Clearinghouse.  </a:t>
            </a:r>
          </a:p>
          <a:p>
            <a:pPr marL="0" indent="0">
              <a:buNone/>
            </a:pPr>
            <a:endParaRPr lang="en-US" sz="1800" dirty="0"/>
          </a:p>
          <a:p>
            <a:pPr marL="0" indent="0">
              <a:buNone/>
            </a:pPr>
            <a:r>
              <a:rPr lang="en-US" sz="1800" dirty="0" smtClean="0"/>
              <a:t>This changed with the creation of a web-based Tool that was  implemented during Phase 1 of KEES (approximately June 2012).   The Phase 1 PE Tool completed determinations for the Presumptive Eligibility for Children (PE CH) program.  Populated notices and release forms were also part of the Phase 1 PE Tool. Throughout Phase 1, QE staff continued to fax notices and releases to the KanCare Clearinghouse.  </a:t>
            </a:r>
            <a:endParaRPr lang="en-US" sz="1800" dirty="0"/>
          </a:p>
        </p:txBody>
      </p:sp>
    </p:spTree>
    <p:extLst>
      <p:ext uri="{BB962C8B-B14F-4D97-AF65-F5344CB8AC3E}">
        <p14:creationId xmlns:p14="http://schemas.microsoft.com/office/powerpoint/2010/main" val="3788064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MCSSP</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60</a:t>
            </a:fld>
            <a:endParaRPr lang="en-US"/>
          </a:p>
        </p:txBody>
      </p:sp>
      <p:sp>
        <p:nvSpPr>
          <p:cNvPr id="6" name="Content Placeholder 7"/>
          <p:cNvSpPr txBox="1">
            <a:spLocks/>
          </p:cNvSpPr>
          <p:nvPr/>
        </p:nvSpPr>
        <p:spPr>
          <a:xfrm>
            <a:off x="495816" y="1219200"/>
            <a:ext cx="8038584" cy="1295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Once the PE Tool determination has been accepted and the Confirmation page displays, you will have the option to navigate to the Medical Consumer Self-Service Portal (MCSSP) to help the consumer complete the KanCare application. </a:t>
            </a:r>
          </a:p>
          <a:p>
            <a:pPr marL="0" indent="0">
              <a:buNone/>
            </a:pPr>
            <a:r>
              <a:rPr lang="en-US" sz="2000" dirty="0" smtClean="0"/>
              <a:t> </a:t>
            </a:r>
            <a:endParaRPr lang="en-US" sz="2000" dirty="0" smtClean="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05974"/>
            <a:ext cx="6400800" cy="35506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078265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PE Tool Basics &gt; Login Page &gt; MCSSP Links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61</a:t>
            </a:fld>
            <a:endParaRPr lang="en-US"/>
          </a:p>
        </p:txBody>
      </p:sp>
      <p:sp>
        <p:nvSpPr>
          <p:cNvPr id="6" name="Content Placeholder 7"/>
          <p:cNvSpPr txBox="1">
            <a:spLocks/>
          </p:cNvSpPr>
          <p:nvPr/>
        </p:nvSpPr>
        <p:spPr>
          <a:xfrm>
            <a:off x="2286000" y="4724400"/>
            <a:ext cx="4190999" cy="685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smtClean="0"/>
          </a:p>
        </p:txBody>
      </p:sp>
      <p:sp>
        <p:nvSpPr>
          <p:cNvPr id="8" name="Content Placeholder 7"/>
          <p:cNvSpPr txBox="1">
            <a:spLocks/>
          </p:cNvSpPr>
          <p:nvPr/>
        </p:nvSpPr>
        <p:spPr>
          <a:xfrm>
            <a:off x="914400" y="1143000"/>
            <a:ext cx="7391400" cy="685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An overview of the different sections of the MCSSP is listed below. </a:t>
            </a:r>
            <a:endParaRPr lang="en-US" sz="2400" dirty="0" smtClean="0"/>
          </a:p>
        </p:txBody>
      </p:sp>
      <p:graphicFrame>
        <p:nvGraphicFramePr>
          <p:cNvPr id="7" name="Diagram 6"/>
          <p:cNvGraphicFramePr/>
          <p:nvPr>
            <p:extLst>
              <p:ext uri="{D42A27DB-BD31-4B8C-83A1-F6EECF244321}">
                <p14:modId xmlns:p14="http://schemas.microsoft.com/office/powerpoint/2010/main" val="556994773"/>
              </p:ext>
            </p:extLst>
          </p:nvPr>
        </p:nvGraphicFramePr>
        <p:xfrm>
          <a:off x="838200" y="2133600"/>
          <a:ext cx="7391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76809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MCSSP &gt; Benefits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62</a:t>
            </a:fld>
            <a:endParaRPr lang="en-US"/>
          </a:p>
        </p:txBody>
      </p:sp>
      <p:sp>
        <p:nvSpPr>
          <p:cNvPr id="6" name="Content Placeholder 7"/>
          <p:cNvSpPr txBox="1">
            <a:spLocks/>
          </p:cNvSpPr>
          <p:nvPr/>
        </p:nvSpPr>
        <p:spPr>
          <a:xfrm>
            <a:off x="1447800" y="1828800"/>
            <a:ext cx="5791200" cy="2667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There are several benefits to applying through the MCSSP.  When the MCSSP is used immediately following the PE Tool determination: </a:t>
            </a:r>
          </a:p>
          <a:p>
            <a:r>
              <a:rPr lang="en-US" sz="1800" dirty="0" smtClean="0"/>
              <a:t>Information from the Tool, such as Names, Dates of Birth, and Social Security Numbers, auto-populates the MCSSP application. </a:t>
            </a:r>
          </a:p>
          <a:p>
            <a:r>
              <a:rPr lang="en-US" sz="1800" dirty="0"/>
              <a:t>The MCSSP’s Confirmation Number matches that of the PE Tool, thereby linking them together.  </a:t>
            </a:r>
          </a:p>
          <a:p>
            <a:pPr marL="0" indent="0">
              <a:buNone/>
            </a:pPr>
            <a:endParaRPr lang="en-US" sz="1800" dirty="0" smtClean="0"/>
          </a:p>
          <a:p>
            <a:pPr marL="0" indent="0">
              <a:buNone/>
            </a:pPr>
            <a:endParaRPr lang="en-US" sz="1800" dirty="0" smtClean="0"/>
          </a:p>
          <a:p>
            <a:pPr marL="0" indent="0">
              <a:buNone/>
            </a:pPr>
            <a:endParaRPr lang="en-US" sz="2000" dirty="0" smtClean="0">
              <a:solidFill>
                <a:srgbClr val="FF0000"/>
              </a:solidFill>
            </a:endParaRPr>
          </a:p>
        </p:txBody>
      </p:sp>
    </p:spTree>
    <p:extLst>
      <p:ext uri="{BB962C8B-B14F-4D97-AF65-F5344CB8AC3E}">
        <p14:creationId xmlns:p14="http://schemas.microsoft.com/office/powerpoint/2010/main" val="26218017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MCSSP &gt; Sign Up Page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63</a:t>
            </a:fld>
            <a:endParaRPr lang="en-US"/>
          </a:p>
        </p:txBody>
      </p:sp>
      <p:sp>
        <p:nvSpPr>
          <p:cNvPr id="6" name="Content Placeholder 7"/>
          <p:cNvSpPr txBox="1">
            <a:spLocks/>
          </p:cNvSpPr>
          <p:nvPr/>
        </p:nvSpPr>
        <p:spPr>
          <a:xfrm>
            <a:off x="531759" y="1219200"/>
            <a:ext cx="7540083" cy="990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In order to complete an application through the MCSSP, the consumer must sign up. A consumer must have an email account, so it will be necessary to help them set one up in some situations.  </a:t>
            </a:r>
          </a:p>
          <a:p>
            <a:pPr marL="0" indent="0">
              <a:buNone/>
            </a:pPr>
            <a:endParaRPr lang="en-US" sz="2000" dirty="0">
              <a:solidFill>
                <a:srgbClr val="FF0000"/>
              </a:solidFill>
            </a:endParaRPr>
          </a:p>
          <a:p>
            <a:pPr marL="0" indent="0">
              <a:buNone/>
            </a:pPr>
            <a:endParaRPr lang="en-US" sz="2000" dirty="0" smtClean="0">
              <a:solidFill>
                <a:srgbClr val="FF0000"/>
              </a:solidFill>
            </a:endParaRPr>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072" y="2648880"/>
            <a:ext cx="5303520" cy="35341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6378371" y="2987941"/>
            <a:ext cx="1981200" cy="2612366"/>
          </a:xfrm>
          <a:prstGeom prst="roundRect">
            <a:avLst/>
          </a:prstGeom>
          <a:solidFill>
            <a:srgbClr val="002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The following information is needed to set up an account in the MCSSP:</a:t>
            </a:r>
          </a:p>
          <a:p>
            <a:pPr marL="171450" indent="-171450">
              <a:buFont typeface="Arial" panose="020B0604020202020204" pitchFamily="34" charset="0"/>
              <a:buChar char="•"/>
            </a:pPr>
            <a:r>
              <a:rPr lang="en-US" sz="1200" dirty="0" smtClean="0">
                <a:solidFill>
                  <a:schemeClr val="bg1"/>
                </a:solidFill>
              </a:rPr>
              <a:t>User Name</a:t>
            </a:r>
          </a:p>
          <a:p>
            <a:pPr marL="171450" indent="-171450">
              <a:buFont typeface="Arial" panose="020B0604020202020204" pitchFamily="34" charset="0"/>
              <a:buChar char="•"/>
            </a:pPr>
            <a:r>
              <a:rPr lang="en-US" sz="1200" dirty="0" smtClean="0">
                <a:solidFill>
                  <a:schemeClr val="bg1"/>
                </a:solidFill>
              </a:rPr>
              <a:t>Password</a:t>
            </a:r>
          </a:p>
          <a:p>
            <a:pPr marL="171450" indent="-171450">
              <a:buFont typeface="Arial" panose="020B0604020202020204" pitchFamily="34" charset="0"/>
              <a:buChar char="•"/>
            </a:pPr>
            <a:r>
              <a:rPr lang="en-US" sz="1200" dirty="0" smtClean="0">
                <a:solidFill>
                  <a:schemeClr val="bg1"/>
                </a:solidFill>
              </a:rPr>
              <a:t>Confirm Password</a:t>
            </a:r>
          </a:p>
          <a:p>
            <a:pPr marL="171450" indent="-171450">
              <a:buFont typeface="Arial" panose="020B0604020202020204" pitchFamily="34" charset="0"/>
              <a:buChar char="•"/>
            </a:pPr>
            <a:r>
              <a:rPr lang="en-US" sz="1200" dirty="0" smtClean="0">
                <a:solidFill>
                  <a:schemeClr val="bg1"/>
                </a:solidFill>
              </a:rPr>
              <a:t>1</a:t>
            </a:r>
            <a:r>
              <a:rPr lang="en-US" sz="1200" baseline="30000" dirty="0" smtClean="0">
                <a:solidFill>
                  <a:schemeClr val="bg1"/>
                </a:solidFill>
              </a:rPr>
              <a:t>st</a:t>
            </a:r>
            <a:r>
              <a:rPr lang="en-US" sz="1200" dirty="0" smtClean="0">
                <a:solidFill>
                  <a:schemeClr val="bg1"/>
                </a:solidFill>
              </a:rPr>
              <a:t> Secret Question and Answer</a:t>
            </a:r>
          </a:p>
          <a:p>
            <a:pPr marL="171450" indent="-171450">
              <a:buFont typeface="Arial" panose="020B0604020202020204" pitchFamily="34" charset="0"/>
              <a:buChar char="•"/>
            </a:pPr>
            <a:r>
              <a:rPr lang="en-US" sz="1200" dirty="0" smtClean="0">
                <a:solidFill>
                  <a:schemeClr val="bg1"/>
                </a:solidFill>
              </a:rPr>
              <a:t>2</a:t>
            </a:r>
            <a:r>
              <a:rPr lang="en-US" sz="1200" baseline="30000" dirty="0" smtClean="0">
                <a:solidFill>
                  <a:schemeClr val="bg1"/>
                </a:solidFill>
              </a:rPr>
              <a:t>nd</a:t>
            </a:r>
            <a:r>
              <a:rPr lang="en-US" sz="1200" dirty="0" smtClean="0">
                <a:solidFill>
                  <a:schemeClr val="bg1"/>
                </a:solidFill>
              </a:rPr>
              <a:t> Secret Question and Answer</a:t>
            </a:r>
          </a:p>
          <a:p>
            <a:endParaRPr lang="en-US" sz="1200" dirty="0">
              <a:solidFill>
                <a:schemeClr val="bg1"/>
              </a:solidFill>
            </a:endParaRPr>
          </a:p>
        </p:txBody>
      </p:sp>
    </p:spTree>
    <p:extLst>
      <p:ext uri="{BB962C8B-B14F-4D97-AF65-F5344CB8AC3E}">
        <p14:creationId xmlns:p14="http://schemas.microsoft.com/office/powerpoint/2010/main" val="7918721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MCSSP &gt; Sign Up Page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64</a:t>
            </a:fld>
            <a:endParaRPr lang="en-US"/>
          </a:p>
        </p:txBody>
      </p:sp>
      <p:sp>
        <p:nvSpPr>
          <p:cNvPr id="6" name="Content Placeholder 7"/>
          <p:cNvSpPr txBox="1">
            <a:spLocks/>
          </p:cNvSpPr>
          <p:nvPr/>
        </p:nvSpPr>
        <p:spPr>
          <a:xfrm>
            <a:off x="301925" y="2057400"/>
            <a:ext cx="2971800" cy="3039374"/>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MCSSP User Name can’t contain any special characters (# &amp; * &lt; % &gt;). </a:t>
            </a:r>
          </a:p>
          <a:p>
            <a:pPr marL="0" indent="0">
              <a:buNone/>
            </a:pPr>
            <a:r>
              <a:rPr lang="en-US" sz="1800" dirty="0" smtClean="0"/>
              <a:t>The Password must be:</a:t>
            </a:r>
          </a:p>
          <a:p>
            <a:r>
              <a:rPr lang="en-US" sz="1800" dirty="0" smtClean="0"/>
              <a:t>8 characters</a:t>
            </a:r>
          </a:p>
          <a:p>
            <a:r>
              <a:rPr lang="en-US" sz="1800" dirty="0" smtClean="0"/>
              <a:t>Contain 1 special number or special character   </a:t>
            </a:r>
          </a:p>
          <a:p>
            <a:pPr marL="0" indent="0">
              <a:buNone/>
            </a:pPr>
            <a:endParaRPr lang="en-US" sz="2000" dirty="0">
              <a:solidFill>
                <a:srgbClr val="FF0000"/>
              </a:solidFill>
            </a:endParaRPr>
          </a:p>
          <a:p>
            <a:pPr marL="0" indent="0">
              <a:buNone/>
            </a:pPr>
            <a:endParaRPr lang="en-US" sz="2000" dirty="0" smtClean="0">
              <a:solidFill>
                <a:srgbClr val="FF0000"/>
              </a:solidFill>
            </a:endParaRP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3891" y="2057400"/>
            <a:ext cx="4754880" cy="31665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810013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MCSSP &gt; Sign Up Page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65</a:t>
            </a:fld>
            <a:endParaRPr lang="en-US"/>
          </a:p>
        </p:txBody>
      </p:sp>
      <p:sp>
        <p:nvSpPr>
          <p:cNvPr id="6" name="Content Placeholder 7"/>
          <p:cNvSpPr txBox="1">
            <a:spLocks/>
          </p:cNvSpPr>
          <p:nvPr/>
        </p:nvSpPr>
        <p:spPr>
          <a:xfrm>
            <a:off x="567702" y="1219200"/>
            <a:ext cx="7540083" cy="990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 message will display when a new MCSSP account has been set up successfully.  After this, you can assist the consumer through the MCSSP KanCare application.   </a:t>
            </a:r>
          </a:p>
          <a:p>
            <a:pPr marL="0" indent="0">
              <a:buNone/>
            </a:pPr>
            <a:endParaRPr lang="en-US" sz="2000" dirty="0">
              <a:solidFill>
                <a:srgbClr val="FF0000"/>
              </a:solidFill>
            </a:endParaRPr>
          </a:p>
          <a:p>
            <a:pPr marL="0" indent="0">
              <a:buNone/>
            </a:pPr>
            <a:endParaRPr lang="en-US" sz="2000" dirty="0" smtClean="0">
              <a:solidFill>
                <a:srgbClr val="FF0000"/>
              </a:solidFill>
            </a:endParaRPr>
          </a:p>
        </p:txBody>
      </p:sp>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98" y="2667000"/>
            <a:ext cx="7570787" cy="1266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531759" y="4419600"/>
            <a:ext cx="7540083" cy="923330"/>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Click the Open CSSP button to return to the MCSSP Homepage.  The consumer will need to enter their User Name and Password to open the MCSSP.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79849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MCSSP &gt; Sign Up Page</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66</a:t>
            </a:fld>
            <a:endParaRPr lang="en-US"/>
          </a:p>
        </p:txBody>
      </p:sp>
      <p:sp>
        <p:nvSpPr>
          <p:cNvPr id="6" name="Content Placeholder 7"/>
          <p:cNvSpPr txBox="1">
            <a:spLocks/>
          </p:cNvSpPr>
          <p:nvPr/>
        </p:nvSpPr>
        <p:spPr>
          <a:xfrm>
            <a:off x="377304" y="1345721"/>
            <a:ext cx="2445792" cy="4419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An Overview page displays first.  This page explains how the consumer’s information will be used as well as what information will be needed in order to determine their eligibility for KanCare.</a:t>
            </a:r>
          </a:p>
          <a:p>
            <a:pPr marL="0" indent="0">
              <a:buNone/>
            </a:pPr>
            <a:endParaRPr lang="en-US" sz="1800" dirty="0"/>
          </a:p>
          <a:p>
            <a:pPr marL="0" indent="0">
              <a:buNone/>
            </a:pPr>
            <a:r>
              <a:rPr lang="en-US" sz="1800" dirty="0" smtClean="0"/>
              <a:t>The Information Links Menu to the left can be accessed at anytime.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524000"/>
            <a:ext cx="4937760" cy="43616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76853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MCSSP &gt; Instructions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67</a:t>
            </a:fld>
            <a:endParaRPr lang="en-US"/>
          </a:p>
        </p:txBody>
      </p:sp>
      <p:sp>
        <p:nvSpPr>
          <p:cNvPr id="6" name="Content Placeholder 7"/>
          <p:cNvSpPr txBox="1">
            <a:spLocks/>
          </p:cNvSpPr>
          <p:nvPr/>
        </p:nvSpPr>
        <p:spPr>
          <a:xfrm>
            <a:off x="228599" y="1066800"/>
            <a:ext cx="8686799" cy="1143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following page explains how to navigate throughout the MCSSP.  The chevrons located at the top of the page indicate the topics of each section of the MCSSP.  Beneath this is a progress bar that displays how much of the MCSSP application the consumer has completed.  </a:t>
            </a:r>
          </a:p>
        </p:txBody>
      </p:sp>
      <p:grpSp>
        <p:nvGrpSpPr>
          <p:cNvPr id="7" name="Group 6"/>
          <p:cNvGrpSpPr/>
          <p:nvPr/>
        </p:nvGrpSpPr>
        <p:grpSpPr>
          <a:xfrm>
            <a:off x="3048000" y="2286000"/>
            <a:ext cx="3931920" cy="4010763"/>
            <a:chOff x="3048000" y="2286000"/>
            <a:chExt cx="3931920" cy="4010763"/>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0"/>
              <a:ext cx="3931920" cy="40107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ounded Rectangle 7"/>
            <p:cNvSpPr/>
            <p:nvPr/>
          </p:nvSpPr>
          <p:spPr>
            <a:xfrm>
              <a:off x="3048000" y="2514600"/>
              <a:ext cx="36576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723900" y="3105835"/>
            <a:ext cx="1752600" cy="2031325"/>
          </a:xfrm>
          <a:prstGeom prst="rect">
            <a:avLst/>
          </a:prstGeom>
        </p:spPr>
        <p:txBody>
          <a:bodyPr wrap="square">
            <a:spAutoFit/>
          </a:bodyPr>
          <a:lstStyle/>
          <a:p>
            <a:r>
              <a:rPr lang="en-US" dirty="0">
                <a:latin typeface="Arial" panose="020B0604020202020204" pitchFamily="34" charset="0"/>
                <a:cs typeface="Arial" panose="020B0604020202020204" pitchFamily="34" charset="0"/>
              </a:rPr>
              <a:t>We’ll walk through one section of the application to get a feel for how it functions</a:t>
            </a:r>
            <a:r>
              <a:rPr lang="en-US" dirty="0"/>
              <a:t>.</a:t>
            </a:r>
          </a:p>
        </p:txBody>
      </p:sp>
    </p:spTree>
    <p:extLst>
      <p:ext uri="{BB962C8B-B14F-4D97-AF65-F5344CB8AC3E}">
        <p14:creationId xmlns:p14="http://schemas.microsoft.com/office/powerpoint/2010/main" val="9664071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MCSSP &gt; Primary Applicant Information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68</a:t>
            </a:fld>
            <a:endParaRPr lang="en-US"/>
          </a:p>
        </p:txBody>
      </p:sp>
      <p:sp>
        <p:nvSpPr>
          <p:cNvPr id="6" name="Content Placeholder 7"/>
          <p:cNvSpPr txBox="1">
            <a:spLocks/>
          </p:cNvSpPr>
          <p:nvPr/>
        </p:nvSpPr>
        <p:spPr>
          <a:xfrm>
            <a:off x="228601" y="1232140"/>
            <a:ext cx="2819400" cy="1219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Like the PE Tools, the first page of the MCSSP is Primary Applicant Information. </a:t>
            </a:r>
          </a:p>
        </p:txBody>
      </p:sp>
      <p:sp>
        <p:nvSpPr>
          <p:cNvPr id="10" name="Rounded Rectangle 9"/>
          <p:cNvSpPr/>
          <p:nvPr/>
        </p:nvSpPr>
        <p:spPr>
          <a:xfrm>
            <a:off x="1910751" y="2438400"/>
            <a:ext cx="1905000" cy="1143000"/>
          </a:xfrm>
          <a:prstGeom prst="roundRect">
            <a:avLst/>
          </a:prstGeom>
          <a:solidFill>
            <a:srgbClr val="F1AD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Information the consumer entered when signing up for the MCSSP auto-populates on the Primary Applicant’s Information Page.  </a:t>
            </a:r>
            <a:endParaRPr lang="en-US" sz="1200" dirty="0">
              <a:solidFill>
                <a:schemeClr val="bg1"/>
              </a:solidFill>
            </a:endParaRPr>
          </a:p>
        </p:txBody>
      </p:sp>
      <p:sp>
        <p:nvSpPr>
          <p:cNvPr id="11" name="Rounded Rectangle 10"/>
          <p:cNvSpPr/>
          <p:nvPr/>
        </p:nvSpPr>
        <p:spPr>
          <a:xfrm>
            <a:off x="1854679" y="4343400"/>
            <a:ext cx="1981200" cy="1295400"/>
          </a:xfrm>
          <a:prstGeom prst="roundRect">
            <a:avLst/>
          </a:prstGeom>
          <a:solidFill>
            <a:srgbClr val="002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Select the County Code from the dropdown menu in the Home and Mailing Address sections.  </a:t>
            </a:r>
          </a:p>
          <a:p>
            <a:endParaRPr lang="en-US" sz="1200" dirty="0">
              <a:solidFill>
                <a:schemeClr val="bg1"/>
              </a:solidFill>
            </a:endParaRPr>
          </a:p>
        </p:txBody>
      </p:sp>
      <p:grpSp>
        <p:nvGrpSpPr>
          <p:cNvPr id="7" name="Group 6"/>
          <p:cNvGrpSpPr/>
          <p:nvPr/>
        </p:nvGrpSpPr>
        <p:grpSpPr>
          <a:xfrm>
            <a:off x="3810000" y="1295400"/>
            <a:ext cx="4114800" cy="4909868"/>
            <a:chOff x="4191000" y="1295400"/>
            <a:chExt cx="4114800" cy="4909868"/>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295400"/>
              <a:ext cx="4114800" cy="47852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ounded Rectangle 7"/>
            <p:cNvSpPr/>
            <p:nvPr/>
          </p:nvSpPr>
          <p:spPr>
            <a:xfrm>
              <a:off x="6195204" y="5824268"/>
              <a:ext cx="990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096000" y="4495800"/>
              <a:ext cx="990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72222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467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MCSSP &gt; Tell Us More and Background Information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69</a:t>
            </a:fld>
            <a:endParaRPr lang="en-US"/>
          </a:p>
        </p:txBody>
      </p:sp>
      <p:sp>
        <p:nvSpPr>
          <p:cNvPr id="6" name="Content Placeholder 7"/>
          <p:cNvSpPr txBox="1">
            <a:spLocks/>
          </p:cNvSpPr>
          <p:nvPr/>
        </p:nvSpPr>
        <p:spPr>
          <a:xfrm>
            <a:off x="181155" y="1118669"/>
            <a:ext cx="8686800" cy="633931"/>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Tell Us More and Background Information pages will need to be completed for every member of the primary applicant’s household.  </a:t>
            </a:r>
          </a:p>
        </p:txBody>
      </p:sp>
      <p:sp>
        <p:nvSpPr>
          <p:cNvPr id="11" name="Rounded Rectangle 10"/>
          <p:cNvSpPr/>
          <p:nvPr/>
        </p:nvSpPr>
        <p:spPr>
          <a:xfrm>
            <a:off x="609600" y="2895600"/>
            <a:ext cx="1981200" cy="2171700"/>
          </a:xfrm>
          <a:prstGeom prst="roundRect">
            <a:avLst/>
          </a:prstGeom>
          <a:solidFill>
            <a:srgbClr val="0025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smtClean="0">
                <a:solidFill>
                  <a:schemeClr val="bg1"/>
                </a:solidFill>
              </a:rPr>
              <a:t>Information needed in this section includes: </a:t>
            </a:r>
          </a:p>
          <a:p>
            <a:pPr marL="171450" indent="-171450">
              <a:buFont typeface="Arial" panose="020B0604020202020204" pitchFamily="34" charset="0"/>
              <a:buChar char="•"/>
            </a:pPr>
            <a:r>
              <a:rPr lang="en-US" sz="1200" dirty="0" smtClean="0">
                <a:solidFill>
                  <a:schemeClr val="bg1"/>
                </a:solidFill>
              </a:rPr>
              <a:t>Applying for Self</a:t>
            </a:r>
          </a:p>
          <a:p>
            <a:pPr marL="171450" indent="-171450">
              <a:buFont typeface="Arial" panose="020B0604020202020204" pitchFamily="34" charset="0"/>
              <a:buChar char="•"/>
            </a:pPr>
            <a:r>
              <a:rPr lang="en-US" sz="1200" dirty="0" smtClean="0">
                <a:solidFill>
                  <a:schemeClr val="bg1"/>
                </a:solidFill>
              </a:rPr>
              <a:t>SSN</a:t>
            </a:r>
          </a:p>
          <a:p>
            <a:pPr marL="171450" indent="-171450">
              <a:buFont typeface="Arial" panose="020B0604020202020204" pitchFamily="34" charset="0"/>
              <a:buChar char="•"/>
            </a:pPr>
            <a:r>
              <a:rPr lang="en-US" sz="1200" dirty="0" smtClean="0">
                <a:solidFill>
                  <a:schemeClr val="bg1"/>
                </a:solidFill>
              </a:rPr>
              <a:t>Alias Names</a:t>
            </a:r>
          </a:p>
          <a:p>
            <a:pPr marL="171450" indent="-171450">
              <a:buFont typeface="Arial" panose="020B0604020202020204" pitchFamily="34" charset="0"/>
              <a:buChar char="•"/>
            </a:pPr>
            <a:r>
              <a:rPr lang="en-US" sz="1200" dirty="0" smtClean="0">
                <a:solidFill>
                  <a:schemeClr val="bg1"/>
                </a:solidFill>
              </a:rPr>
              <a:t>Language Spoken </a:t>
            </a:r>
          </a:p>
          <a:p>
            <a:pPr marL="171450" indent="-171450">
              <a:buFont typeface="Arial" panose="020B0604020202020204" pitchFamily="34" charset="0"/>
              <a:buChar char="•"/>
            </a:pPr>
            <a:r>
              <a:rPr lang="en-US" sz="1200" dirty="0" smtClean="0">
                <a:solidFill>
                  <a:schemeClr val="bg1"/>
                </a:solidFill>
              </a:rPr>
              <a:t>Language Read</a:t>
            </a:r>
          </a:p>
          <a:p>
            <a:pPr marL="171450" indent="-171450">
              <a:buFont typeface="Arial" panose="020B0604020202020204" pitchFamily="34" charset="0"/>
              <a:buChar char="•"/>
            </a:pPr>
            <a:r>
              <a:rPr lang="en-US" sz="1200" dirty="0" smtClean="0">
                <a:solidFill>
                  <a:schemeClr val="bg1"/>
                </a:solidFill>
              </a:rPr>
              <a:t>Other Communication Needs</a:t>
            </a:r>
          </a:p>
          <a:p>
            <a:endParaRPr lang="en-US" sz="1200" dirty="0">
              <a:solidFill>
                <a:schemeClr val="bg1"/>
              </a:solidFill>
            </a:endParaRPr>
          </a:p>
        </p:txBody>
      </p:sp>
      <p:grpSp>
        <p:nvGrpSpPr>
          <p:cNvPr id="2" name="Group 1"/>
          <p:cNvGrpSpPr/>
          <p:nvPr/>
        </p:nvGrpSpPr>
        <p:grpSpPr>
          <a:xfrm>
            <a:off x="3399247" y="1715653"/>
            <a:ext cx="4389120" cy="2280174"/>
            <a:chOff x="3399247" y="1715653"/>
            <a:chExt cx="4389120" cy="2280174"/>
          </a:xfrm>
        </p:grpSpPr>
        <p:sp>
          <p:nvSpPr>
            <p:cNvPr id="12" name="Rounded Rectangle 11"/>
            <p:cNvSpPr/>
            <p:nvPr/>
          </p:nvSpPr>
          <p:spPr>
            <a:xfrm>
              <a:off x="5334000" y="3429000"/>
              <a:ext cx="9906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9247" y="1715653"/>
              <a:ext cx="4389120" cy="22801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ounded Rectangle 7"/>
            <p:cNvSpPr/>
            <p:nvPr/>
          </p:nvSpPr>
          <p:spPr>
            <a:xfrm>
              <a:off x="3438066" y="2971800"/>
              <a:ext cx="609600"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0813" y="4038600"/>
            <a:ext cx="4420167" cy="228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06360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Overview &gt; P2 Functionality  </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7</a:t>
            </a:fld>
            <a:endParaRPr lang="en-US"/>
          </a:p>
        </p:txBody>
      </p:sp>
      <p:sp>
        <p:nvSpPr>
          <p:cNvPr id="6" name="Content Placeholder 7"/>
          <p:cNvSpPr txBox="1">
            <a:spLocks/>
          </p:cNvSpPr>
          <p:nvPr/>
        </p:nvSpPr>
        <p:spPr>
          <a:xfrm>
            <a:off x="838200" y="1828800"/>
            <a:ext cx="7540083" cy="2590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Phase 2 PE Tool builds and expands upon this functionality.  The main features of the new P2 PE Tool are:</a:t>
            </a:r>
          </a:p>
          <a:p>
            <a:r>
              <a:rPr lang="en-US" sz="1800" dirty="0" smtClean="0"/>
              <a:t>A separate PE Tool for Pregnant Woman (PE PW).</a:t>
            </a:r>
          </a:p>
          <a:p>
            <a:r>
              <a:rPr lang="en-US" sz="1800" dirty="0" smtClean="0"/>
              <a:t>A separate PE Tool for Adults (PE Adult).</a:t>
            </a:r>
          </a:p>
          <a:p>
            <a:r>
              <a:rPr lang="en-US" sz="1800" dirty="0" smtClean="0"/>
              <a:t>Data as well as the results from the PE Tool will be automatically sent to the new eligibility system, KEES. </a:t>
            </a:r>
            <a:endParaRPr lang="en-US" sz="1800" dirty="0"/>
          </a:p>
        </p:txBody>
      </p:sp>
    </p:spTree>
    <p:extLst>
      <p:ext uri="{BB962C8B-B14F-4D97-AF65-F5344CB8AC3E}">
        <p14:creationId xmlns:p14="http://schemas.microsoft.com/office/powerpoint/2010/main" val="7732342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6248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MCSSP &gt; Start Application Summary</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70</a:t>
            </a:fld>
            <a:endParaRPr lang="en-US"/>
          </a:p>
        </p:txBody>
      </p:sp>
      <p:sp>
        <p:nvSpPr>
          <p:cNvPr id="6" name="Content Placeholder 7"/>
          <p:cNvSpPr txBox="1">
            <a:spLocks/>
          </p:cNvSpPr>
          <p:nvPr/>
        </p:nvSpPr>
        <p:spPr>
          <a:xfrm>
            <a:off x="152400" y="1219200"/>
            <a:ext cx="2514598" cy="4983354"/>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After all the pages of a section have been completed, a Summary page will display.  Check all of the data entered to ensure it’s correct.  If information is missing or needs to be corrected, click the Edit button in the appropriate section.  When all of the information on the Summary screen is correct, click Save and Continue to proceed with the application. </a:t>
            </a:r>
          </a:p>
        </p:txBody>
      </p:sp>
      <p:grpSp>
        <p:nvGrpSpPr>
          <p:cNvPr id="2" name="Group 1"/>
          <p:cNvGrpSpPr/>
          <p:nvPr/>
        </p:nvGrpSpPr>
        <p:grpSpPr>
          <a:xfrm>
            <a:off x="2834640" y="1295400"/>
            <a:ext cx="5863660" cy="4983354"/>
            <a:chOff x="2834640" y="1295400"/>
            <a:chExt cx="5863660" cy="4983354"/>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4640" y="1295400"/>
              <a:ext cx="5852160" cy="49833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ounded Rectangle 7"/>
            <p:cNvSpPr/>
            <p:nvPr/>
          </p:nvSpPr>
          <p:spPr>
            <a:xfrm>
              <a:off x="8045570" y="4267200"/>
              <a:ext cx="609600"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008189" y="5377132"/>
              <a:ext cx="609600"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663131" y="5969479"/>
              <a:ext cx="1035169"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828090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295400" y="609600"/>
            <a:ext cx="77724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MCSSP &gt; Progressing Through the Application</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71</a:t>
            </a:fld>
            <a:endParaRPr lang="en-US"/>
          </a:p>
        </p:txBody>
      </p:sp>
      <p:sp>
        <p:nvSpPr>
          <p:cNvPr id="6" name="Content Placeholder 7"/>
          <p:cNvSpPr txBox="1">
            <a:spLocks/>
          </p:cNvSpPr>
          <p:nvPr/>
        </p:nvSpPr>
        <p:spPr>
          <a:xfrm>
            <a:off x="152400" y="1219200"/>
            <a:ext cx="8763000" cy="1524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Adding information about all of the people living in the primary applicant’s home follows.  Once all persons have been added, the application will progress through each section. Answer all questions that apply to the household.  At any point in the process, the Save and Exit button can be used, allowing the consumer to complete and submit the application at a later time.</a:t>
            </a:r>
          </a:p>
        </p:txBody>
      </p:sp>
      <p:grpSp>
        <p:nvGrpSpPr>
          <p:cNvPr id="2" name="Group 1"/>
          <p:cNvGrpSpPr/>
          <p:nvPr/>
        </p:nvGrpSpPr>
        <p:grpSpPr>
          <a:xfrm>
            <a:off x="716280" y="2891127"/>
            <a:ext cx="7132320" cy="3018845"/>
            <a:chOff x="716280" y="2891127"/>
            <a:chExt cx="7132320" cy="3018845"/>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 y="2891127"/>
              <a:ext cx="7132320" cy="30188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ounded Rectangle 7"/>
            <p:cNvSpPr/>
            <p:nvPr/>
          </p:nvSpPr>
          <p:spPr>
            <a:xfrm>
              <a:off x="6648091" y="5569788"/>
              <a:ext cx="1141562"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70626" y="5575540"/>
              <a:ext cx="981973"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6515818" y="4994694"/>
              <a:ext cx="1273835"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579793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4: MCSSP &gt; Summary </a:t>
            </a:r>
            <a:endParaRPr lang="en-US" sz="1600" dirty="0"/>
          </a:p>
        </p:txBody>
      </p:sp>
      <p:sp>
        <p:nvSpPr>
          <p:cNvPr id="3" name="Content Placeholder 2"/>
          <p:cNvSpPr>
            <a:spLocks noGrp="1"/>
          </p:cNvSpPr>
          <p:nvPr>
            <p:ph idx="1"/>
          </p:nvPr>
        </p:nvSpPr>
        <p:spPr>
          <a:xfrm>
            <a:off x="990600" y="1676400"/>
            <a:ext cx="4800600" cy="4419600"/>
          </a:xfrm>
        </p:spPr>
        <p:txBody>
          <a:bodyPr>
            <a:normAutofit/>
          </a:bodyPr>
          <a:lstStyle/>
          <a:p>
            <a:pPr marL="0" indent="0">
              <a:buNone/>
            </a:pPr>
            <a:r>
              <a:rPr lang="en-US" sz="1800" dirty="0" smtClean="0"/>
              <a:t>Lesson 5 presented information concerning the MCSSP KanCare application including the:</a:t>
            </a:r>
          </a:p>
          <a:p>
            <a:pPr marL="0" indent="0">
              <a:buNone/>
            </a:pPr>
            <a:endParaRPr lang="en-US" sz="1800" dirty="0" smtClean="0"/>
          </a:p>
          <a:p>
            <a:pPr lvl="1">
              <a:buFont typeface="Arial" pitchFamily="34" charset="0"/>
              <a:buChar char="•"/>
            </a:pPr>
            <a:r>
              <a:rPr lang="en-US" sz="1800" dirty="0" smtClean="0"/>
              <a:t>Benefits </a:t>
            </a:r>
          </a:p>
          <a:p>
            <a:pPr lvl="1">
              <a:buFont typeface="Arial" pitchFamily="34" charset="0"/>
              <a:buChar char="•"/>
            </a:pPr>
            <a:r>
              <a:rPr lang="en-US" sz="1800" dirty="0" smtClean="0"/>
              <a:t>Sign Up Process</a:t>
            </a:r>
          </a:p>
          <a:p>
            <a:pPr lvl="1">
              <a:buFont typeface="Arial" pitchFamily="34" charset="0"/>
              <a:buChar char="•"/>
            </a:pPr>
            <a:r>
              <a:rPr lang="en-US" sz="1800" dirty="0" smtClean="0"/>
              <a:t>Navigation</a:t>
            </a:r>
          </a:p>
          <a:p>
            <a:pPr marL="457200" lvl="1" indent="0">
              <a:buNone/>
            </a:pPr>
            <a:endParaRPr lang="en-US" sz="1800" dirty="0" smtClean="0"/>
          </a:p>
          <a:p>
            <a:pPr marL="0" indent="0">
              <a:buNone/>
            </a:pPr>
            <a:r>
              <a:rPr lang="en-US" sz="1800" dirty="0" smtClean="0"/>
              <a:t>Administrative Features of the PE Tool will be discussed in our last lesson.  </a:t>
            </a:r>
          </a:p>
        </p:txBody>
      </p:sp>
      <p:sp>
        <p:nvSpPr>
          <p:cNvPr id="4" name="Slide Number Placeholder 3"/>
          <p:cNvSpPr>
            <a:spLocks noGrp="1"/>
          </p:cNvSpPr>
          <p:nvPr>
            <p:ph type="sldNum" sz="quarter" idx="12"/>
          </p:nvPr>
        </p:nvSpPr>
        <p:spPr/>
        <p:txBody>
          <a:bodyPr/>
          <a:lstStyle/>
          <a:p>
            <a:fld id="{908B7E1D-52E2-4F04-9DFE-B1650792F521}" type="slidenum">
              <a:rPr lang="en-US" smtClean="0"/>
              <a:pPr/>
              <a:t>72</a:t>
            </a:fld>
            <a:endParaRPr lang="en-US"/>
          </a:p>
        </p:txBody>
      </p:sp>
    </p:spTree>
    <p:extLst>
      <p:ext uri="{BB962C8B-B14F-4D97-AF65-F5344CB8AC3E}">
        <p14:creationId xmlns:p14="http://schemas.microsoft.com/office/powerpoint/2010/main" val="35586742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Presumptive Eligibility Tool ILT: Adult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762000" y="1752600"/>
            <a:ext cx="6553200" cy="3429001"/>
          </a:xfrm>
        </p:spPr>
        <p:txBody>
          <a:bodyPr>
            <a:normAutofit/>
          </a:bodyPr>
          <a:lstStyle/>
          <a:p>
            <a:r>
              <a:rPr lang="en-US" sz="2400" dirty="0" smtClean="0"/>
              <a:t>Lesson 1: Overview</a:t>
            </a:r>
          </a:p>
          <a:p>
            <a:r>
              <a:rPr lang="en-US" sz="2400" dirty="0" smtClean="0"/>
              <a:t>Lesson 2:  PE Tool Basics</a:t>
            </a:r>
          </a:p>
          <a:p>
            <a:r>
              <a:rPr lang="en-US" sz="2400" dirty="0" smtClean="0"/>
              <a:t>Lesson 3:  PE Adult</a:t>
            </a:r>
          </a:p>
          <a:p>
            <a:r>
              <a:rPr lang="en-US" sz="2400" dirty="0" smtClean="0"/>
              <a:t>Lesson 4:  MCSSP</a:t>
            </a:r>
          </a:p>
          <a:p>
            <a:r>
              <a:rPr lang="en-US" sz="2400" b="1" dirty="0" smtClean="0"/>
              <a:t>Lesson 5:  Administrative Features</a:t>
            </a: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73</a:t>
            </a:fld>
            <a:endParaRPr lang="en-US" dirty="0"/>
          </a:p>
        </p:txBody>
      </p:sp>
    </p:spTree>
    <p:extLst>
      <p:ext uri="{BB962C8B-B14F-4D97-AF65-F5344CB8AC3E}">
        <p14:creationId xmlns:p14="http://schemas.microsoft.com/office/powerpoint/2010/main" val="36783845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 </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Administrative Features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74</a:t>
            </a:fld>
            <a:endParaRPr lang="en-US"/>
          </a:p>
        </p:txBody>
      </p:sp>
      <p:sp>
        <p:nvSpPr>
          <p:cNvPr id="6" name="Content Placeholder 7"/>
          <p:cNvSpPr txBox="1">
            <a:spLocks/>
          </p:cNvSpPr>
          <p:nvPr/>
        </p:nvSpPr>
        <p:spPr>
          <a:xfrm>
            <a:off x="538948" y="1219200"/>
            <a:ext cx="7540083" cy="7620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In addition to completing PE determinations the Tool has several administrative features which are important to know.  </a:t>
            </a:r>
          </a:p>
          <a:p>
            <a:pPr marL="0" indent="0">
              <a:buNone/>
            </a:pPr>
            <a:endParaRPr lang="en-US" sz="2000" dirty="0">
              <a:solidFill>
                <a:srgbClr val="FF0000"/>
              </a:solidFill>
            </a:endParaRPr>
          </a:p>
          <a:p>
            <a:pPr marL="0" indent="0">
              <a:buNone/>
            </a:pPr>
            <a:endParaRPr lang="en-US" sz="2000" dirty="0" smtClean="0">
              <a:solidFill>
                <a:srgbClr val="FF0000"/>
              </a:solidFill>
            </a:endParaRPr>
          </a:p>
        </p:txBody>
      </p:sp>
      <p:graphicFrame>
        <p:nvGraphicFramePr>
          <p:cNvPr id="2" name="Diagram 1"/>
          <p:cNvGraphicFramePr/>
          <p:nvPr>
            <p:extLst>
              <p:ext uri="{D42A27DB-BD31-4B8C-83A1-F6EECF244321}">
                <p14:modId xmlns:p14="http://schemas.microsoft.com/office/powerpoint/2010/main" val="1877779694"/>
              </p:ext>
            </p:extLst>
          </p:nvPr>
        </p:nvGraphicFramePr>
        <p:xfrm>
          <a:off x="1066800" y="1981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70144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Administrative Features &gt; Security Roles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75</a:t>
            </a:fld>
            <a:endParaRPr lang="en-US"/>
          </a:p>
        </p:txBody>
      </p:sp>
      <p:sp>
        <p:nvSpPr>
          <p:cNvPr id="6" name="Content Placeholder 7"/>
          <p:cNvSpPr txBox="1">
            <a:spLocks/>
          </p:cNvSpPr>
          <p:nvPr/>
        </p:nvSpPr>
        <p:spPr>
          <a:xfrm>
            <a:off x="1447800" y="1219200"/>
            <a:ext cx="5867399" cy="457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There are 2 PE security roles for Qualified Entity staff.  </a:t>
            </a:r>
          </a:p>
          <a:p>
            <a:pPr marL="0" indent="0">
              <a:buNone/>
            </a:pPr>
            <a:endParaRPr lang="en-US" sz="2000" dirty="0" smtClean="0"/>
          </a:p>
          <a:p>
            <a:pPr marL="0" indent="0">
              <a:buNone/>
            </a:pPr>
            <a:endParaRPr lang="en-US" sz="2000" dirty="0">
              <a:solidFill>
                <a:srgbClr val="FF0000"/>
              </a:solidFill>
            </a:endParaRPr>
          </a:p>
          <a:p>
            <a:pPr marL="0" indent="0">
              <a:buNone/>
            </a:pPr>
            <a:endParaRPr lang="en-US" sz="2000" dirty="0" smtClean="0">
              <a:solidFill>
                <a:srgbClr val="FF0000"/>
              </a:solidFill>
            </a:endParaRPr>
          </a:p>
        </p:txBody>
      </p:sp>
      <p:graphicFrame>
        <p:nvGraphicFramePr>
          <p:cNvPr id="7" name="Diagram 6"/>
          <p:cNvGraphicFramePr/>
          <p:nvPr>
            <p:extLst>
              <p:ext uri="{D42A27DB-BD31-4B8C-83A1-F6EECF244321}">
                <p14:modId xmlns:p14="http://schemas.microsoft.com/office/powerpoint/2010/main" val="3478255130"/>
              </p:ext>
            </p:extLst>
          </p:nvPr>
        </p:nvGraphicFramePr>
        <p:xfrm>
          <a:off x="1260989" y="1905000"/>
          <a:ext cx="60960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20577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Administrative Features &gt; Security Roles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76</a:t>
            </a:fld>
            <a:endParaRPr lang="en-US"/>
          </a:p>
        </p:txBody>
      </p:sp>
      <p:sp>
        <p:nvSpPr>
          <p:cNvPr id="6" name="Content Placeholder 7"/>
          <p:cNvSpPr txBox="1">
            <a:spLocks/>
          </p:cNvSpPr>
          <p:nvPr/>
        </p:nvSpPr>
        <p:spPr>
          <a:xfrm>
            <a:off x="1600201" y="2057400"/>
            <a:ext cx="5562600" cy="1219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An additional security role of QE </a:t>
            </a:r>
            <a:r>
              <a:rPr lang="en-US" sz="1800" dirty="0" err="1" smtClean="0"/>
              <a:t>Superuser</a:t>
            </a:r>
            <a:r>
              <a:rPr lang="en-US" sz="1800" dirty="0" smtClean="0"/>
              <a:t> is assigned to Policy and Eligibility staff.  This role provides Policy and Eligibility staff with access to the PE Tools created by all Qualified Entities.   </a:t>
            </a:r>
          </a:p>
          <a:p>
            <a:pPr marL="0" indent="0">
              <a:buNone/>
            </a:pPr>
            <a:endParaRPr lang="en-US" sz="2000" dirty="0" smtClean="0"/>
          </a:p>
          <a:p>
            <a:pPr marL="0" indent="0">
              <a:buNone/>
            </a:pPr>
            <a:endParaRPr lang="en-US" sz="2000" dirty="0">
              <a:solidFill>
                <a:srgbClr val="FF0000"/>
              </a:solidFill>
            </a:endParaRPr>
          </a:p>
          <a:p>
            <a:pPr marL="0" indent="0">
              <a:buNone/>
            </a:pPr>
            <a:endParaRPr lang="en-US" sz="2000" dirty="0" smtClean="0">
              <a:solidFill>
                <a:srgbClr val="FF0000"/>
              </a:solidFill>
            </a:endParaRPr>
          </a:p>
        </p:txBody>
      </p:sp>
    </p:spTree>
    <p:extLst>
      <p:ext uri="{BB962C8B-B14F-4D97-AF65-F5344CB8AC3E}">
        <p14:creationId xmlns:p14="http://schemas.microsoft.com/office/powerpoint/2010/main" val="12082407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Administrative Features &gt; System Timeout</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77</a:t>
            </a:fld>
            <a:endParaRPr lang="en-US"/>
          </a:p>
        </p:txBody>
      </p:sp>
      <p:sp>
        <p:nvSpPr>
          <p:cNvPr id="6" name="Content Placeholder 7"/>
          <p:cNvSpPr txBox="1">
            <a:spLocks/>
          </p:cNvSpPr>
          <p:nvPr/>
        </p:nvSpPr>
        <p:spPr>
          <a:xfrm>
            <a:off x="204158" y="1295400"/>
            <a:ext cx="8610600" cy="13716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Another important feature to be aware of is System Timeout.  The PE Tool will automatically timeout a user when there’s been no activity for 25 minutes.  It will provide you with a warning message 5 minutes prior to timeout. Clicking the ‘Continue Working’ button will stop the timeout process.  If the button isn’t clicked, the timeout will occur, returning the user to the Log-in page.    </a:t>
            </a:r>
          </a:p>
        </p:txBody>
      </p:sp>
      <p:grpSp>
        <p:nvGrpSpPr>
          <p:cNvPr id="7" name="Group 6"/>
          <p:cNvGrpSpPr/>
          <p:nvPr/>
        </p:nvGrpSpPr>
        <p:grpSpPr>
          <a:xfrm>
            <a:off x="2441993" y="3132825"/>
            <a:ext cx="4123427" cy="2931161"/>
            <a:chOff x="2441993" y="3132825"/>
            <a:chExt cx="4123427" cy="2931161"/>
          </a:xfrm>
        </p:grpSpPr>
        <p:pic>
          <p:nvPicPr>
            <p:cNvPr id="430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401" r="34927" b="57870"/>
            <a:stretch/>
          </p:blipFill>
          <p:spPr bwMode="auto">
            <a:xfrm>
              <a:off x="2441993" y="3132825"/>
              <a:ext cx="4123427" cy="2931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129230" y="3450180"/>
              <a:ext cx="2743200" cy="2209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596660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Administrative Features &gt; System Timeout</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78</a:t>
            </a:fld>
            <a:endParaRPr lang="en-US"/>
          </a:p>
        </p:txBody>
      </p:sp>
      <p:sp>
        <p:nvSpPr>
          <p:cNvPr id="6" name="Content Placeholder 7"/>
          <p:cNvSpPr txBox="1">
            <a:spLocks/>
          </p:cNvSpPr>
          <p:nvPr/>
        </p:nvSpPr>
        <p:spPr>
          <a:xfrm>
            <a:off x="1219201" y="2209800"/>
            <a:ext cx="6477000" cy="23622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The system will not automatically save the last page you accessed if new data was entered. However, any work completed on prior pages will be saved. Upon logging back in, the system will always bring you to the Presumptive Eligibility (PE) Overview page rather than where you left </a:t>
            </a:r>
            <a:r>
              <a:rPr lang="en-US" sz="1800" dirty="0" smtClean="0"/>
              <a:t>off.</a:t>
            </a:r>
          </a:p>
          <a:p>
            <a:pPr marL="0" indent="0">
              <a:buNone/>
            </a:pPr>
            <a:endParaRPr lang="en-US" sz="2000" dirty="0">
              <a:solidFill>
                <a:srgbClr val="FF0000"/>
              </a:solidFill>
            </a:endParaRPr>
          </a:p>
          <a:p>
            <a:pPr marL="0" indent="0">
              <a:buNone/>
            </a:pPr>
            <a:endParaRPr lang="en-US" sz="2000" dirty="0">
              <a:solidFill>
                <a:srgbClr val="FF0000"/>
              </a:solidFill>
            </a:endParaRPr>
          </a:p>
          <a:p>
            <a:pPr marL="0" indent="0">
              <a:buNone/>
            </a:pPr>
            <a:endParaRPr lang="en-US" sz="2000" dirty="0" smtClean="0"/>
          </a:p>
          <a:p>
            <a:pPr marL="0" indent="0">
              <a:buNone/>
            </a:pPr>
            <a:endParaRPr lang="en-US" sz="2000" dirty="0">
              <a:solidFill>
                <a:srgbClr val="FF0000"/>
              </a:solidFill>
            </a:endParaRPr>
          </a:p>
          <a:p>
            <a:pPr marL="0" indent="0">
              <a:buNone/>
            </a:pPr>
            <a:endParaRPr lang="en-US" sz="2000" dirty="0" smtClean="0">
              <a:solidFill>
                <a:srgbClr val="FF0000"/>
              </a:solidFill>
            </a:endParaRPr>
          </a:p>
        </p:txBody>
      </p:sp>
    </p:spTree>
    <p:extLst>
      <p:ext uri="{BB962C8B-B14F-4D97-AF65-F5344CB8AC3E}">
        <p14:creationId xmlns:p14="http://schemas.microsoft.com/office/powerpoint/2010/main" val="36992714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Administrative Features &gt; My PE Applications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79</a:t>
            </a:fld>
            <a:endParaRPr lang="en-US"/>
          </a:p>
        </p:txBody>
      </p:sp>
      <p:sp>
        <p:nvSpPr>
          <p:cNvPr id="6" name="Content Placeholder 7"/>
          <p:cNvSpPr txBox="1">
            <a:spLocks/>
          </p:cNvSpPr>
          <p:nvPr/>
        </p:nvSpPr>
        <p:spPr>
          <a:xfrm>
            <a:off x="762000" y="1371600"/>
            <a:ext cx="7164631" cy="943155"/>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My PE Applications is a link that can be accessed once a user is logged into the Tool.  This feature allows a user to view all of the PE Tools they have worked on.  </a:t>
            </a:r>
          </a:p>
        </p:txBody>
      </p:sp>
      <p:grpSp>
        <p:nvGrpSpPr>
          <p:cNvPr id="8" name="Group 7"/>
          <p:cNvGrpSpPr/>
          <p:nvPr/>
        </p:nvGrpSpPr>
        <p:grpSpPr>
          <a:xfrm>
            <a:off x="609600" y="2743200"/>
            <a:ext cx="7863840" cy="3405197"/>
            <a:chOff x="609600" y="2743200"/>
            <a:chExt cx="7863840" cy="3405197"/>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743200"/>
              <a:ext cx="7863840" cy="34051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770626" y="4162895"/>
              <a:ext cx="1058174"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8227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1: Overview &gt; Summary </a:t>
            </a:r>
            <a:endParaRPr lang="en-US" sz="1600" dirty="0"/>
          </a:p>
        </p:txBody>
      </p:sp>
      <p:sp>
        <p:nvSpPr>
          <p:cNvPr id="3" name="Content Placeholder 2"/>
          <p:cNvSpPr>
            <a:spLocks noGrp="1"/>
          </p:cNvSpPr>
          <p:nvPr>
            <p:ph idx="1"/>
          </p:nvPr>
        </p:nvSpPr>
        <p:spPr>
          <a:xfrm>
            <a:off x="533400" y="1676400"/>
            <a:ext cx="5105400" cy="4419600"/>
          </a:xfrm>
        </p:spPr>
        <p:txBody>
          <a:bodyPr>
            <a:normAutofit/>
          </a:bodyPr>
          <a:lstStyle/>
          <a:p>
            <a:pPr marL="0" indent="0">
              <a:buNone/>
            </a:pPr>
            <a:r>
              <a:rPr lang="en-US" sz="1800" dirty="0" smtClean="0"/>
              <a:t>That completes Lesson 1. This Overview lesson discussed the:</a:t>
            </a:r>
          </a:p>
          <a:p>
            <a:pPr marL="0" indent="0">
              <a:buNone/>
            </a:pPr>
            <a:endParaRPr lang="en-US" sz="1800" dirty="0" smtClean="0"/>
          </a:p>
          <a:p>
            <a:pPr lvl="1">
              <a:buFont typeface="Arial" pitchFamily="34" charset="0"/>
              <a:buChar char="•"/>
            </a:pPr>
            <a:r>
              <a:rPr lang="en-US" sz="1800" dirty="0" smtClean="0"/>
              <a:t>Definition of PE</a:t>
            </a:r>
          </a:p>
          <a:p>
            <a:pPr lvl="1">
              <a:buFont typeface="Arial" pitchFamily="34" charset="0"/>
              <a:buChar char="•"/>
            </a:pPr>
            <a:r>
              <a:rPr lang="en-US" sz="1800" dirty="0" smtClean="0"/>
              <a:t>Goals of PE</a:t>
            </a:r>
          </a:p>
          <a:p>
            <a:pPr lvl="1">
              <a:buFont typeface="Arial" pitchFamily="34" charset="0"/>
              <a:buChar char="•"/>
            </a:pPr>
            <a:r>
              <a:rPr lang="en-US" sz="1800" dirty="0" smtClean="0"/>
              <a:t>Phase 1 PE Tool</a:t>
            </a:r>
          </a:p>
          <a:p>
            <a:pPr lvl="1">
              <a:buFont typeface="Arial" pitchFamily="34" charset="0"/>
              <a:buChar char="•"/>
            </a:pPr>
            <a:r>
              <a:rPr lang="en-US" sz="1800" dirty="0" smtClean="0"/>
              <a:t>Phase 2 PE Tool </a:t>
            </a:r>
          </a:p>
          <a:p>
            <a:pPr marL="457200" lvl="1" indent="0">
              <a:buNone/>
            </a:pPr>
            <a:endParaRPr lang="en-US" sz="1800" dirty="0"/>
          </a:p>
          <a:p>
            <a:pPr marL="0" indent="0">
              <a:buNone/>
            </a:pPr>
            <a:r>
              <a:rPr lang="en-US" sz="1800" dirty="0" smtClean="0"/>
              <a:t>We will review PE Tool Basics next.</a:t>
            </a:r>
          </a:p>
        </p:txBody>
      </p:sp>
      <p:sp>
        <p:nvSpPr>
          <p:cNvPr id="4" name="Slide Number Placeholder 3"/>
          <p:cNvSpPr>
            <a:spLocks noGrp="1"/>
          </p:cNvSpPr>
          <p:nvPr>
            <p:ph type="sldNum" sz="quarter" idx="12"/>
          </p:nvPr>
        </p:nvSpPr>
        <p:spPr/>
        <p:txBody>
          <a:bodyPr/>
          <a:lstStyle/>
          <a:p>
            <a:fld id="{908B7E1D-52E2-4F04-9DFE-B1650792F521}" type="slidenum">
              <a:rPr lang="en-US" smtClean="0"/>
              <a:pPr/>
              <a:t>8</a:t>
            </a:fld>
            <a:endParaRPr lang="en-US"/>
          </a:p>
        </p:txBody>
      </p:sp>
    </p:spTree>
    <p:extLst>
      <p:ext uri="{BB962C8B-B14F-4D97-AF65-F5344CB8AC3E}">
        <p14:creationId xmlns:p14="http://schemas.microsoft.com/office/powerpoint/2010/main" val="9272149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Administrative Features &gt; My PE Applications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80</a:t>
            </a:fld>
            <a:endParaRPr lang="en-US"/>
          </a:p>
        </p:txBody>
      </p:sp>
      <p:sp>
        <p:nvSpPr>
          <p:cNvPr id="6" name="Content Placeholder 7"/>
          <p:cNvSpPr txBox="1">
            <a:spLocks/>
          </p:cNvSpPr>
          <p:nvPr/>
        </p:nvSpPr>
        <p:spPr>
          <a:xfrm>
            <a:off x="914400" y="1905000"/>
            <a:ext cx="7086600" cy="12954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The From and To fields in Search by Date of Service are populated with default values. QE staff can change these dates to expand or narrow their search by using the text box feature or clicking on the calendar icon.    </a:t>
            </a:r>
          </a:p>
          <a:p>
            <a:pPr marL="0" indent="0">
              <a:buNone/>
            </a:pPr>
            <a:endParaRPr lang="en-US" sz="2000" dirty="0">
              <a:solidFill>
                <a:srgbClr val="FF0000"/>
              </a:solidFill>
            </a:endParaRPr>
          </a:p>
          <a:p>
            <a:pPr marL="0" indent="0">
              <a:buNone/>
            </a:pPr>
            <a:endParaRPr lang="en-US" sz="2000" dirty="0" smtClean="0">
              <a:solidFill>
                <a:srgbClr val="FF0000"/>
              </a:solidFill>
            </a:endParaRPr>
          </a:p>
        </p:txBody>
      </p:sp>
      <p:grpSp>
        <p:nvGrpSpPr>
          <p:cNvPr id="2" name="Group 1"/>
          <p:cNvGrpSpPr/>
          <p:nvPr/>
        </p:nvGrpSpPr>
        <p:grpSpPr>
          <a:xfrm>
            <a:off x="762000" y="3720429"/>
            <a:ext cx="7748360" cy="1108782"/>
            <a:chOff x="762000" y="3720429"/>
            <a:chExt cx="7748360" cy="1108782"/>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1039"/>
            <a:stretch/>
          </p:blipFill>
          <p:spPr bwMode="auto">
            <a:xfrm>
              <a:off x="762000" y="3720429"/>
              <a:ext cx="7748360" cy="10972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ounded Rectangle 7"/>
            <p:cNvSpPr/>
            <p:nvPr/>
          </p:nvSpPr>
          <p:spPr>
            <a:xfrm>
              <a:off x="1017917" y="4560067"/>
              <a:ext cx="1905000"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76800" y="4562511"/>
              <a:ext cx="1905000" cy="266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81744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Administrative Features &gt; My PE Applications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81</a:t>
            </a:fld>
            <a:endParaRPr lang="en-US"/>
          </a:p>
        </p:txBody>
      </p:sp>
      <p:sp>
        <p:nvSpPr>
          <p:cNvPr id="6" name="Content Placeholder 7"/>
          <p:cNvSpPr txBox="1">
            <a:spLocks/>
          </p:cNvSpPr>
          <p:nvPr/>
        </p:nvSpPr>
        <p:spPr>
          <a:xfrm>
            <a:off x="168214" y="1108493"/>
            <a:ext cx="3581401" cy="5206329"/>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Additional values that can be used to search are: </a:t>
            </a:r>
          </a:p>
          <a:p>
            <a:r>
              <a:rPr lang="en-US" sz="1800" dirty="0" smtClean="0"/>
              <a:t>Status</a:t>
            </a:r>
          </a:p>
          <a:p>
            <a:pPr lvl="1"/>
            <a:r>
              <a:rPr lang="en-US" sz="1800" dirty="0" smtClean="0"/>
              <a:t>Incomplete</a:t>
            </a:r>
          </a:p>
          <a:p>
            <a:pPr lvl="1"/>
            <a:r>
              <a:rPr lang="en-US" sz="1800" dirty="0" smtClean="0"/>
              <a:t>Denied</a:t>
            </a:r>
          </a:p>
          <a:p>
            <a:pPr lvl="1"/>
            <a:r>
              <a:rPr lang="en-US" sz="1800" dirty="0" smtClean="0"/>
              <a:t>Approved</a:t>
            </a:r>
          </a:p>
          <a:p>
            <a:pPr lvl="1"/>
            <a:r>
              <a:rPr lang="en-US" sz="1800" dirty="0" smtClean="0"/>
              <a:t>Approved/Denies</a:t>
            </a:r>
          </a:p>
          <a:p>
            <a:pPr lvl="1"/>
            <a:r>
              <a:rPr lang="en-US" sz="1800" dirty="0" smtClean="0"/>
              <a:t>Expired</a:t>
            </a:r>
          </a:p>
          <a:p>
            <a:r>
              <a:rPr lang="en-US" sz="1800" dirty="0" smtClean="0"/>
              <a:t>Last Name of Primary Applicant </a:t>
            </a:r>
          </a:p>
          <a:p>
            <a:r>
              <a:rPr lang="en-US" sz="1800" dirty="0" smtClean="0"/>
              <a:t>PE Tool Type</a:t>
            </a:r>
          </a:p>
          <a:p>
            <a:pPr lvl="1"/>
            <a:r>
              <a:rPr lang="en-US" sz="1800" dirty="0" smtClean="0"/>
              <a:t>PW</a:t>
            </a:r>
          </a:p>
          <a:p>
            <a:pPr lvl="1"/>
            <a:r>
              <a:rPr lang="en-US" sz="1800" dirty="0" smtClean="0"/>
              <a:t>CH</a:t>
            </a:r>
          </a:p>
          <a:p>
            <a:pPr lvl="1"/>
            <a:r>
              <a:rPr lang="en-US" sz="1800" dirty="0" smtClean="0"/>
              <a:t>Adult</a:t>
            </a:r>
            <a:endParaRPr lang="en-US" sz="1800" dirty="0"/>
          </a:p>
          <a:p>
            <a:pPr marL="0" indent="0">
              <a:buNone/>
            </a:pPr>
            <a:r>
              <a:rPr lang="en-US" sz="1800" dirty="0" smtClean="0"/>
              <a:t>Click the Search button when all of the criterial has been entered.  </a:t>
            </a:r>
          </a:p>
          <a:p>
            <a:pPr marL="0" indent="0">
              <a:buNone/>
            </a:pPr>
            <a:endParaRPr lang="en-US" sz="2000" dirty="0">
              <a:solidFill>
                <a:srgbClr val="FF0000"/>
              </a:solidFill>
            </a:endParaRPr>
          </a:p>
          <a:p>
            <a:pPr marL="0" indent="0">
              <a:buNone/>
            </a:pPr>
            <a:endParaRPr lang="en-US" sz="2000" dirty="0" smtClean="0">
              <a:solidFill>
                <a:srgbClr val="FF0000"/>
              </a:solidFill>
            </a:endParaRPr>
          </a:p>
        </p:txBody>
      </p:sp>
      <p:grpSp>
        <p:nvGrpSpPr>
          <p:cNvPr id="2" name="Group 1"/>
          <p:cNvGrpSpPr/>
          <p:nvPr/>
        </p:nvGrpSpPr>
        <p:grpSpPr>
          <a:xfrm>
            <a:off x="3505200" y="2362200"/>
            <a:ext cx="5458968" cy="2194560"/>
            <a:chOff x="3416060" y="2362200"/>
            <a:chExt cx="5458968" cy="219456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060" y="2362200"/>
              <a:ext cx="5458968" cy="21945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3429000" y="3129519"/>
              <a:ext cx="1524000" cy="6599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217811" y="3886200"/>
              <a:ext cx="468989" cy="2436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27656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Lesson 5: Administrative Features &gt; My PE Applications</a:t>
            </a:r>
            <a:endParaRPr lang="en-US" dirty="0"/>
          </a:p>
        </p:txBody>
      </p:sp>
      <p:sp>
        <p:nvSpPr>
          <p:cNvPr id="3" name="Slide Number Placeholder 2"/>
          <p:cNvSpPr>
            <a:spLocks noGrp="1"/>
          </p:cNvSpPr>
          <p:nvPr>
            <p:ph type="sldNum" sz="quarter" idx="12"/>
          </p:nvPr>
        </p:nvSpPr>
        <p:spPr/>
        <p:txBody>
          <a:bodyPr/>
          <a:lstStyle/>
          <a:p>
            <a:fld id="{908B7E1D-52E2-4F04-9DFE-B1650792F521}" type="slidenum">
              <a:rPr lang="en-US" smtClean="0"/>
              <a:pPr/>
              <a:t>82</a:t>
            </a:fld>
            <a:endParaRPr lang="en-US"/>
          </a:p>
        </p:txBody>
      </p:sp>
      <p:sp>
        <p:nvSpPr>
          <p:cNvPr id="6" name="Content Placeholder 7"/>
          <p:cNvSpPr txBox="1">
            <a:spLocks/>
          </p:cNvSpPr>
          <p:nvPr/>
        </p:nvSpPr>
        <p:spPr>
          <a:xfrm>
            <a:off x="908649" y="1447800"/>
            <a:ext cx="7164631" cy="106680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smtClean="0"/>
              <a:t>When more than one result is returned, arrows or carets located in the column headers can be used to redisplay the data from bottom to top and vice versa. </a:t>
            </a:r>
          </a:p>
          <a:p>
            <a:pPr marL="0" indent="0">
              <a:buNone/>
            </a:pPr>
            <a:endParaRPr lang="en-US" sz="2000" dirty="0" smtClean="0"/>
          </a:p>
          <a:p>
            <a:pPr marL="0" indent="0">
              <a:buNone/>
            </a:pPr>
            <a:endParaRPr lang="en-US" sz="2000" dirty="0">
              <a:solidFill>
                <a:srgbClr val="FF0000"/>
              </a:solidFill>
            </a:endParaRPr>
          </a:p>
          <a:p>
            <a:pPr marL="0" indent="0">
              <a:buNone/>
            </a:pPr>
            <a:endParaRPr lang="en-US" sz="2000" dirty="0" smtClean="0"/>
          </a:p>
          <a:p>
            <a:pPr marL="0" indent="0">
              <a:buNone/>
            </a:pPr>
            <a:endParaRPr lang="en-US" sz="2000" dirty="0">
              <a:solidFill>
                <a:srgbClr val="FF0000"/>
              </a:solidFill>
            </a:endParaRPr>
          </a:p>
          <a:p>
            <a:pPr marL="0" indent="0">
              <a:buNone/>
            </a:pPr>
            <a:endParaRPr lang="en-US" sz="2000" dirty="0" smtClean="0">
              <a:solidFill>
                <a:srgbClr val="FF0000"/>
              </a:solidFill>
            </a:endParaRPr>
          </a:p>
        </p:txBody>
      </p:sp>
      <p:grpSp>
        <p:nvGrpSpPr>
          <p:cNvPr id="2" name="Group 1"/>
          <p:cNvGrpSpPr/>
          <p:nvPr/>
        </p:nvGrpSpPr>
        <p:grpSpPr>
          <a:xfrm>
            <a:off x="1377248" y="2957423"/>
            <a:ext cx="5797054" cy="2834640"/>
            <a:chOff x="1447800" y="2971800"/>
            <a:chExt cx="5797054" cy="283464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971800"/>
              <a:ext cx="5797054" cy="28346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ounded Rectangle 7"/>
            <p:cNvSpPr/>
            <p:nvPr/>
          </p:nvSpPr>
          <p:spPr>
            <a:xfrm>
              <a:off x="1524000" y="4876800"/>
              <a:ext cx="5638800" cy="24369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146675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Presumptive Eligibility Tool ILT: Adult</a:t>
            </a:r>
            <a:endParaRPr lang="en-US" dirty="0"/>
          </a:p>
        </p:txBody>
      </p:sp>
      <p:sp>
        <p:nvSpPr>
          <p:cNvPr id="10"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Wrap up</a:t>
            </a:r>
            <a:endParaRPr lang="en-US" dirty="0"/>
          </a:p>
        </p:txBody>
      </p:sp>
      <p:sp>
        <p:nvSpPr>
          <p:cNvPr id="9" name="Content Placeholder 8"/>
          <p:cNvSpPr>
            <a:spLocks noGrp="1"/>
          </p:cNvSpPr>
          <p:nvPr>
            <p:ph idx="1"/>
          </p:nvPr>
        </p:nvSpPr>
        <p:spPr>
          <a:xfrm>
            <a:off x="304800" y="1905000"/>
            <a:ext cx="5257800" cy="2819400"/>
          </a:xfrm>
        </p:spPr>
        <p:txBody>
          <a:bodyPr>
            <a:normAutofit/>
          </a:bodyPr>
          <a:lstStyle/>
          <a:p>
            <a:pPr marL="0" indent="0">
              <a:buNone/>
            </a:pPr>
            <a:r>
              <a:rPr lang="en-US" sz="1800" dirty="0" smtClean="0"/>
              <a:t>In this course</a:t>
            </a:r>
            <a:r>
              <a:rPr lang="en-US" sz="1800" dirty="0"/>
              <a:t>, </a:t>
            </a:r>
            <a:r>
              <a:rPr lang="en-US" sz="1800" dirty="0" smtClean="0"/>
              <a:t>we learned about:  </a:t>
            </a:r>
            <a:endParaRPr lang="en-US" sz="1800" dirty="0"/>
          </a:p>
          <a:p>
            <a:r>
              <a:rPr lang="en-US" sz="1800" dirty="0"/>
              <a:t>Goals of Presumptive Eligibility</a:t>
            </a:r>
          </a:p>
          <a:p>
            <a:r>
              <a:rPr lang="en-US" sz="1800" dirty="0" smtClean="0"/>
              <a:t>Basics of the PE Tool</a:t>
            </a:r>
          </a:p>
          <a:p>
            <a:r>
              <a:rPr lang="en-US" sz="1800" dirty="0" smtClean="0"/>
              <a:t>PE for Pregnant Woman Tool</a:t>
            </a:r>
          </a:p>
          <a:p>
            <a:r>
              <a:rPr lang="en-US" sz="1800" dirty="0" smtClean="0"/>
              <a:t>PE for Children Tool</a:t>
            </a:r>
          </a:p>
          <a:p>
            <a:r>
              <a:rPr lang="en-US" sz="1800" dirty="0" smtClean="0"/>
              <a:t>Medical Consumer Self-Service Portal</a:t>
            </a:r>
          </a:p>
          <a:p>
            <a:r>
              <a:rPr lang="en-US" sz="1800" dirty="0" smtClean="0"/>
              <a:t>Various Administrative Features in the Tool</a:t>
            </a:r>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83</a:t>
            </a:fld>
            <a:endParaRPr lang="en-US" dirty="0"/>
          </a:p>
        </p:txBody>
      </p:sp>
    </p:spTree>
    <p:extLst>
      <p:ext uri="{BB962C8B-B14F-4D97-AF65-F5344CB8AC3E}">
        <p14:creationId xmlns:p14="http://schemas.microsoft.com/office/powerpoint/2010/main" val="42304231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8B7E1D-52E2-4F04-9DFE-B1650792F521}" type="slidenum">
              <a:rPr lang="en-US" smtClean="0"/>
              <a:pPr/>
              <a:t>84</a:t>
            </a:fld>
            <a:endParaRPr lang="en-US"/>
          </a:p>
        </p:txBody>
      </p:sp>
      <p:sp>
        <p:nvSpPr>
          <p:cNvPr id="4" name="Title 3"/>
          <p:cNvSpPr>
            <a:spLocks noGrp="1"/>
          </p:cNvSpPr>
          <p:nvPr>
            <p:ph type="title"/>
          </p:nvPr>
        </p:nvSpPr>
        <p:spPr/>
        <p:txBody>
          <a:bodyPr/>
          <a:lstStyle/>
          <a:p>
            <a:r>
              <a:rPr lang="en-US" dirty="0" smtClean="0"/>
              <a:t>Presumptive Eligibility Tool ILT: Adult</a:t>
            </a:r>
            <a:endParaRPr lang="en-US" dirty="0"/>
          </a:p>
        </p:txBody>
      </p:sp>
      <p:sp>
        <p:nvSpPr>
          <p:cNvPr id="5"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smtClean="0"/>
              <a:t>Questions</a:t>
            </a:r>
            <a:endParaRPr lang="en-US" sz="1800" dirty="0"/>
          </a:p>
        </p:txBody>
      </p:sp>
      <p:pic>
        <p:nvPicPr>
          <p:cNvPr id="1026" name="Picture 2" descr="http://bowwowblogger.files.wordpress.com/2012/12/dog-question-mark-curious.gi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32567" y="3407735"/>
            <a:ext cx="2640077" cy="292608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8"/>
          <p:cNvSpPr>
            <a:spLocks noGrp="1"/>
          </p:cNvSpPr>
          <p:nvPr>
            <p:ph idx="1"/>
          </p:nvPr>
        </p:nvSpPr>
        <p:spPr>
          <a:xfrm>
            <a:off x="1295400" y="1447800"/>
            <a:ext cx="6324600" cy="1523999"/>
          </a:xfrm>
        </p:spPr>
        <p:txBody>
          <a:bodyPr>
            <a:normAutofit/>
          </a:bodyPr>
          <a:lstStyle/>
          <a:p>
            <a:pPr marL="0" indent="0">
              <a:buNone/>
            </a:pPr>
            <a:r>
              <a:rPr lang="en-US" sz="1800" dirty="0" smtClean="0"/>
              <a:t>If you have further questions regarding the Presumptive Eligibility program, please email them to </a:t>
            </a:r>
            <a:r>
              <a:rPr lang="en-US" sz="1800" dirty="0" smtClean="0">
                <a:hlinkClick r:id="rId5"/>
              </a:rPr>
              <a:t>Training@KEES.KS.gov</a:t>
            </a:r>
            <a:r>
              <a:rPr lang="en-US" sz="1800" dirty="0" smtClean="0"/>
              <a:t> .   </a:t>
            </a:r>
            <a:endParaRPr lang="en-US" sz="1800" dirty="0"/>
          </a:p>
          <a:p>
            <a:pPr marL="0" indent="0">
              <a:buNone/>
            </a:pPr>
            <a:endParaRPr lang="en-US" sz="2400" dirty="0"/>
          </a:p>
        </p:txBody>
      </p:sp>
    </p:spTree>
    <p:extLst>
      <p:ext uri="{BB962C8B-B14F-4D97-AF65-F5344CB8AC3E}">
        <p14:creationId xmlns:p14="http://schemas.microsoft.com/office/powerpoint/2010/main" val="3040351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Presumptive Eligibility Tool ILT: Adult</a:t>
            </a:r>
            <a:endParaRPr lang="en-US" dirty="0"/>
          </a:p>
        </p:txBody>
      </p:sp>
      <p:sp>
        <p:nvSpPr>
          <p:cNvPr id="7" name="Content Placeholder 19"/>
          <p:cNvSpPr txBox="1">
            <a:spLocks/>
          </p:cNvSpPr>
          <p:nvPr/>
        </p:nvSpPr>
        <p:spPr>
          <a:xfrm>
            <a:off x="1600200" y="609600"/>
            <a:ext cx="7086600" cy="457200"/>
          </a:xfrm>
          <a:prstGeom prst="rect">
            <a:avLst/>
          </a:prstGeom>
        </p:spPr>
        <p:txBody>
          <a:bodyPr>
            <a:noAutofit/>
          </a:bodyPr>
          <a:lstStyle>
            <a:lvl1pPr marL="0" indent="0" algn="l" defTabSz="914400" rtl="0" eaLnBrk="1" latinLnBrk="0" hangingPunct="1">
              <a:spcBef>
                <a:spcPct val="20000"/>
              </a:spcBef>
              <a:buFont typeface="Arial" pitchFamily="34" charset="0"/>
              <a:buNone/>
              <a:defRPr sz="2000"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Agenda</a:t>
            </a:r>
            <a:endParaRPr lang="en-US" dirty="0"/>
          </a:p>
        </p:txBody>
      </p:sp>
      <p:sp>
        <p:nvSpPr>
          <p:cNvPr id="6" name="Content Placeholder 5"/>
          <p:cNvSpPr>
            <a:spLocks noGrp="1"/>
          </p:cNvSpPr>
          <p:nvPr>
            <p:ph idx="1"/>
          </p:nvPr>
        </p:nvSpPr>
        <p:spPr>
          <a:xfrm>
            <a:off x="990600" y="1752601"/>
            <a:ext cx="6400800" cy="2819400"/>
          </a:xfrm>
        </p:spPr>
        <p:txBody>
          <a:bodyPr>
            <a:normAutofit/>
          </a:bodyPr>
          <a:lstStyle/>
          <a:p>
            <a:r>
              <a:rPr lang="en-US" sz="2400" dirty="0" smtClean="0"/>
              <a:t>Lesson 1: Overview</a:t>
            </a:r>
          </a:p>
          <a:p>
            <a:r>
              <a:rPr lang="en-US" sz="2400" b="1" dirty="0" smtClean="0"/>
              <a:t>Lesson 2:  PE Tool Basics</a:t>
            </a:r>
          </a:p>
          <a:p>
            <a:r>
              <a:rPr lang="en-US" sz="2400" dirty="0" smtClean="0"/>
              <a:t>Lesson 3:  PE Adult</a:t>
            </a:r>
          </a:p>
          <a:p>
            <a:r>
              <a:rPr lang="en-US" sz="2400" dirty="0" smtClean="0"/>
              <a:t>Lesson 4:  MCSSP</a:t>
            </a:r>
          </a:p>
          <a:p>
            <a:r>
              <a:rPr lang="en-US" sz="2400" dirty="0" smtClean="0"/>
              <a:t>Lesson 5:  Administrative Features</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08B7E1D-52E2-4F04-9DFE-B1650792F521}" type="slidenum">
              <a:rPr lang="en-US" smtClean="0"/>
              <a:pPr/>
              <a:t>9</a:t>
            </a:fld>
            <a:endParaRPr lang="en-US" dirty="0"/>
          </a:p>
        </p:txBody>
      </p:sp>
    </p:spTree>
    <p:extLst>
      <p:ext uri="{BB962C8B-B14F-4D97-AF65-F5344CB8AC3E}">
        <p14:creationId xmlns:p14="http://schemas.microsoft.com/office/powerpoint/2010/main" val="31347247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EES">
      <a:dk1>
        <a:sysClr val="windowText" lastClr="000000"/>
      </a:dk1>
      <a:lt1>
        <a:sysClr val="window" lastClr="FFFFFF"/>
      </a:lt1>
      <a:dk2>
        <a:srgbClr val="002266"/>
      </a:dk2>
      <a:lt2>
        <a:srgbClr val="FFFFFF"/>
      </a:lt2>
      <a:accent1>
        <a:srgbClr val="B8CEFF"/>
      </a:accent1>
      <a:accent2>
        <a:srgbClr val="FF0000"/>
      </a:accent2>
      <a:accent3>
        <a:srgbClr val="4A7EBB"/>
      </a:accent3>
      <a:accent4>
        <a:srgbClr val="002569"/>
      </a:accent4>
      <a:accent5>
        <a:srgbClr val="F1AD02"/>
      </a:accent5>
      <a:accent6>
        <a:srgbClr val="00194D"/>
      </a:accent6>
      <a:hlink>
        <a:srgbClr val="002569"/>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65228B5867E142AAD4FAD89329406D" ma:contentTypeVersion="2" ma:contentTypeDescription="Create a new document." ma:contentTypeScope="" ma:versionID="2ac13020b1e0b4e274bf64483d34bd83">
  <xsd:schema xmlns:xsd="http://www.w3.org/2001/XMLSchema" xmlns:xs="http://www.w3.org/2001/XMLSchema" xmlns:p="http://schemas.microsoft.com/office/2006/metadata/properties" xmlns:ns2="http://schemas.microsoft.com/sharepoint/v3/fields" targetNamespace="http://schemas.microsoft.com/office/2006/metadata/properties" ma:root="true" ma:fieldsID="66a3ee767f26348ff65248085c503716" ns2:_="">
    <xsd:import namespace="http://schemas.microsoft.com/sharepoint/v3/fields"/>
    <xsd:element name="properties">
      <xsd:complexType>
        <xsd:sequence>
          <xsd:element name="documentManagement">
            <xsd:complexType>
              <xsd:all>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8"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574A44-641E-4BE0-BA59-73ABA7A366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D646DA-2C67-4501-BD98-458790918525}">
  <ds:schemaRefs>
    <ds:schemaRef ds:uri="http://schemas.microsoft.com/sharepoint/v3/fields"/>
    <ds:schemaRef ds:uri="http://schemas.microsoft.com/office/2006/documentManagement/types"/>
    <ds:schemaRef ds:uri="http://schemas.microsoft.com/office/2006/metadata/properties"/>
    <ds:schemaRef ds:uri="http://purl.org/dc/elements/1.1/"/>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1AA4E4E2-E7BC-4530-8EA2-DDDBE27233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11942</TotalTime>
  <Words>5307</Words>
  <Application>Microsoft Office PowerPoint</Application>
  <PresentationFormat>On-screen Show (4:3)</PresentationFormat>
  <Paragraphs>702</Paragraphs>
  <Slides>84</Slides>
  <Notes>84</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Presumptive Eligibility Tool ILT </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 </vt:lpstr>
      <vt:lpstr>Presumptive Eligibility Tool ILT: Adult </vt:lpstr>
      <vt:lpstr>Presumptive Eligibility Tool ILT: Adult </vt:lpstr>
      <vt:lpstr>Presumptive Eligibility Tool ILT: Adult </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 </vt:lpstr>
      <vt:lpstr>Presumptive Eligibility Tool ILT: Adult</vt:lpstr>
      <vt:lpstr>Presumptive Eligibility Tool ILT: Adult</vt:lpstr>
      <vt:lpstr>Presumptive Eligibility Tool ILT: Adult </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 </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lpstr>Presumptive Eligibility Tool ILT: Adult</vt:lpstr>
    </vt:vector>
  </TitlesOfParts>
  <Company>SRS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 McVicker</dc:creator>
  <cp:lastModifiedBy>armiller</cp:lastModifiedBy>
  <cp:revision>630</cp:revision>
  <cp:lastPrinted>2013-09-11T13:25:10Z</cp:lastPrinted>
  <dcterms:created xsi:type="dcterms:W3CDTF">2013-04-09T18:46:34Z</dcterms:created>
  <dcterms:modified xsi:type="dcterms:W3CDTF">2015-07-01T23:40:41Z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0x0101008665228B5867E142AAD4FAD89329406D</vt:lpwstr>
  </property>
</Properties>
</file>